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7"/>
  </p:notesMasterIdLst>
  <p:sldIdLst>
    <p:sldId id="256" r:id="rId2"/>
    <p:sldId id="257" r:id="rId3"/>
    <p:sldId id="258" r:id="rId4"/>
    <p:sldId id="260" r:id="rId5"/>
    <p:sldId id="402" r:id="rId6"/>
    <p:sldId id="403" r:id="rId7"/>
    <p:sldId id="405" r:id="rId8"/>
    <p:sldId id="404" r:id="rId9"/>
    <p:sldId id="406" r:id="rId10"/>
    <p:sldId id="407" r:id="rId11"/>
    <p:sldId id="408" r:id="rId12"/>
    <p:sldId id="409" r:id="rId13"/>
    <p:sldId id="410" r:id="rId14"/>
    <p:sldId id="411" r:id="rId15"/>
    <p:sldId id="418" r:id="rId16"/>
    <p:sldId id="419" r:id="rId17"/>
    <p:sldId id="412" r:id="rId18"/>
    <p:sldId id="259" r:id="rId19"/>
    <p:sldId id="413" r:id="rId20"/>
    <p:sldId id="414" r:id="rId21"/>
    <p:sldId id="415" r:id="rId22"/>
    <p:sldId id="417" r:id="rId23"/>
    <p:sldId id="332" r:id="rId24"/>
    <p:sldId id="333" r:id="rId25"/>
    <p:sldId id="422" r:id="rId26"/>
    <p:sldId id="416" r:id="rId27"/>
    <p:sldId id="394" r:id="rId28"/>
    <p:sldId id="335" r:id="rId29"/>
    <p:sldId id="393" r:id="rId30"/>
    <p:sldId id="420" r:id="rId31"/>
    <p:sldId id="366" r:id="rId32"/>
    <p:sldId id="423" r:id="rId33"/>
    <p:sldId id="424" r:id="rId34"/>
    <p:sldId id="426" r:id="rId35"/>
    <p:sldId id="425" r:id="rId36"/>
  </p:sldIdLst>
  <p:sldSz cx="12192000" cy="6858000"/>
  <p:notesSz cx="6858000" cy="9144000"/>
  <p:defaultTex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012"/>
    <p:restoredTop sz="85761"/>
  </p:normalViewPr>
  <p:slideViewPr>
    <p:cSldViewPr snapToGrid="0">
      <p:cViewPr varScale="1">
        <p:scale>
          <a:sx n="54" d="100"/>
          <a:sy n="54" d="100"/>
        </p:scale>
        <p:origin x="1188"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F95991-2EDF-E94A-86B7-D047A9484761}" type="datetimeFigureOut">
              <a:rPr lang="en-GB" smtClean="0"/>
              <a:t>11/10/2023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6F2BC5-9F6C-5F44-B0BD-6A3756C41046}" type="slidenum">
              <a:rPr lang="en-GB" smtClean="0"/>
              <a:t>‹#›</a:t>
            </a:fld>
            <a:endParaRPr lang="en-GB"/>
          </a:p>
        </p:txBody>
      </p:sp>
    </p:spTree>
    <p:extLst>
      <p:ext uri="{BB962C8B-B14F-4D97-AF65-F5344CB8AC3E}">
        <p14:creationId xmlns:p14="http://schemas.microsoft.com/office/powerpoint/2010/main" val="374086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that simple case, imagine there isn’t even any information on the time line, i.e. there is “no” branch length. We simply want to convey how species are related to each other. </a:t>
            </a:r>
          </a:p>
          <a:p>
            <a:endParaRPr lang="en-GB" dirty="0"/>
          </a:p>
          <a:p>
            <a:r>
              <a:rPr lang="en-GB" dirty="0"/>
              <a:t>Think about is as a problem that you are trying to solve just with the letters and symbols you have available on your keyboard. I.e., we are trying to store that information as a string of text. </a:t>
            </a:r>
          </a:p>
          <a:p>
            <a:endParaRPr lang="en-GB" dirty="0"/>
          </a:p>
          <a:p>
            <a:r>
              <a:rPr lang="en-GB" dirty="0"/>
              <a:t>Certainly, what we will have in there are the species?!</a:t>
            </a:r>
          </a:p>
          <a:p>
            <a:endParaRPr lang="en-GB" dirty="0"/>
          </a:p>
          <a:p>
            <a:r>
              <a:rPr lang="en-GB" dirty="0"/>
              <a:t>How could we express the different hierarchical levels of relationships between the species?</a:t>
            </a:r>
          </a:p>
        </p:txBody>
      </p:sp>
      <p:sp>
        <p:nvSpPr>
          <p:cNvPr id="4" name="Slide Number Placeholder 3"/>
          <p:cNvSpPr>
            <a:spLocks noGrp="1"/>
          </p:cNvSpPr>
          <p:nvPr>
            <p:ph type="sldNum" sz="quarter" idx="5"/>
          </p:nvPr>
        </p:nvSpPr>
        <p:spPr/>
        <p:txBody>
          <a:bodyPr/>
          <a:lstStyle/>
          <a:p>
            <a:fld id="{7E6F2BC5-9F6C-5F44-B0BD-6A3756C41046}" type="slidenum">
              <a:rPr lang="en-GB" smtClean="0"/>
              <a:t>8</a:t>
            </a:fld>
            <a:endParaRPr lang="en-GB"/>
          </a:p>
        </p:txBody>
      </p:sp>
    </p:spTree>
    <p:extLst>
      <p:ext uri="{BB962C8B-B14F-4D97-AF65-F5344CB8AC3E}">
        <p14:creationId xmlns:p14="http://schemas.microsoft.com/office/powerpoint/2010/main" val="28961755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Data can be traits, but also a trait and a variable that describes the environmental niche of the species. </a:t>
            </a:r>
          </a:p>
        </p:txBody>
      </p:sp>
      <p:sp>
        <p:nvSpPr>
          <p:cNvPr id="4" name="Slide Number Placeholder 3"/>
          <p:cNvSpPr>
            <a:spLocks noGrp="1"/>
          </p:cNvSpPr>
          <p:nvPr>
            <p:ph type="sldNum" sz="quarter" idx="5"/>
          </p:nvPr>
        </p:nvSpPr>
        <p:spPr/>
        <p:txBody>
          <a:bodyPr/>
          <a:lstStyle/>
          <a:p>
            <a:fld id="{7E6F2BC5-9F6C-5F44-B0BD-6A3756C41046}" type="slidenum">
              <a:rPr lang="en-GB" smtClean="0"/>
              <a:t>27</a:t>
            </a:fld>
            <a:endParaRPr lang="en-GB"/>
          </a:p>
        </p:txBody>
      </p:sp>
    </p:spTree>
    <p:extLst>
      <p:ext uri="{BB962C8B-B14F-4D97-AF65-F5344CB8AC3E}">
        <p14:creationId xmlns:p14="http://schemas.microsoft.com/office/powerpoint/2010/main" val="597213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you have a phylogeny for the species, you have more additional data points (with some strong assumptions though). </a:t>
            </a:r>
          </a:p>
        </p:txBody>
      </p:sp>
      <p:sp>
        <p:nvSpPr>
          <p:cNvPr id="4" name="Slide Number Placeholder 3"/>
          <p:cNvSpPr>
            <a:spLocks noGrp="1"/>
          </p:cNvSpPr>
          <p:nvPr>
            <p:ph type="sldNum" sz="quarter" idx="5"/>
          </p:nvPr>
        </p:nvSpPr>
        <p:spPr/>
        <p:txBody>
          <a:bodyPr/>
          <a:lstStyle/>
          <a:p>
            <a:fld id="{7E6F2BC5-9F6C-5F44-B0BD-6A3756C41046}" type="slidenum">
              <a:rPr lang="en-GB" smtClean="0"/>
              <a:t>32</a:t>
            </a:fld>
            <a:endParaRPr lang="en-GB"/>
          </a:p>
        </p:txBody>
      </p:sp>
    </p:spTree>
    <p:extLst>
      <p:ext uri="{BB962C8B-B14F-4D97-AF65-F5344CB8AC3E}">
        <p14:creationId xmlns:p14="http://schemas.microsoft.com/office/powerpoint/2010/main" val="4713376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principles of the newer methods are the same. </a:t>
            </a:r>
          </a:p>
          <a:p>
            <a:endParaRPr lang="en-US" dirty="0"/>
          </a:p>
        </p:txBody>
      </p:sp>
      <p:sp>
        <p:nvSpPr>
          <p:cNvPr id="4" name="Slide Number Placeholder 3"/>
          <p:cNvSpPr>
            <a:spLocks noGrp="1"/>
          </p:cNvSpPr>
          <p:nvPr>
            <p:ph type="sldNum" sz="quarter" idx="5"/>
          </p:nvPr>
        </p:nvSpPr>
        <p:spPr/>
        <p:txBody>
          <a:bodyPr/>
          <a:lstStyle/>
          <a:p>
            <a:fld id="{7E6F2BC5-9F6C-5F44-B0BD-6A3756C41046}" type="slidenum">
              <a:rPr lang="en-GB" smtClean="0"/>
              <a:t>33</a:t>
            </a:fld>
            <a:endParaRPr lang="en-GB"/>
          </a:p>
        </p:txBody>
      </p:sp>
    </p:spTree>
    <p:extLst>
      <p:ext uri="{BB962C8B-B14F-4D97-AF65-F5344CB8AC3E}">
        <p14:creationId xmlns:p14="http://schemas.microsoft.com/office/powerpoint/2010/main" val="2005710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that simple case, imagine there isn’t even any information on the time line, i.e. there is “no” branch length. We simply want to convey how species are related to each other. </a:t>
            </a:r>
          </a:p>
          <a:p>
            <a:endParaRPr lang="en-GB" dirty="0"/>
          </a:p>
          <a:p>
            <a:r>
              <a:rPr lang="en-GB" dirty="0"/>
              <a:t>Think about is as a problem that you are trying to solve just with the letters and symbols you have available on your keyboard. I.e., we are trying to store that information as a string of text. </a:t>
            </a:r>
          </a:p>
          <a:p>
            <a:endParaRPr lang="en-GB" dirty="0"/>
          </a:p>
          <a:p>
            <a:r>
              <a:rPr lang="en-GB" dirty="0"/>
              <a:t>Certainly, what we will have in there are the species?!</a:t>
            </a:r>
          </a:p>
          <a:p>
            <a:endParaRPr lang="en-GB" dirty="0"/>
          </a:p>
          <a:p>
            <a:r>
              <a:rPr lang="en-GB" dirty="0"/>
              <a:t>How could we express the different hierarchical levels of relationships between the species?</a:t>
            </a:r>
          </a:p>
        </p:txBody>
      </p:sp>
      <p:sp>
        <p:nvSpPr>
          <p:cNvPr id="4" name="Slide Number Placeholder 3"/>
          <p:cNvSpPr>
            <a:spLocks noGrp="1"/>
          </p:cNvSpPr>
          <p:nvPr>
            <p:ph type="sldNum" sz="quarter" idx="5"/>
          </p:nvPr>
        </p:nvSpPr>
        <p:spPr/>
        <p:txBody>
          <a:bodyPr/>
          <a:lstStyle/>
          <a:p>
            <a:fld id="{7E6F2BC5-9F6C-5F44-B0BD-6A3756C41046}" type="slidenum">
              <a:rPr lang="en-GB" smtClean="0"/>
              <a:t>9</a:t>
            </a:fld>
            <a:endParaRPr lang="en-GB"/>
          </a:p>
        </p:txBody>
      </p:sp>
    </p:spTree>
    <p:extLst>
      <p:ext uri="{BB962C8B-B14F-4D97-AF65-F5344CB8AC3E}">
        <p14:creationId xmlns:p14="http://schemas.microsoft.com/office/powerpoint/2010/main" val="36455791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that simple case, imagine there isn’t even any information on the time line, i.e. there is “no” branch length. We simply want to convey how species are related to each other. </a:t>
            </a:r>
          </a:p>
          <a:p>
            <a:endParaRPr lang="en-GB" dirty="0"/>
          </a:p>
          <a:p>
            <a:r>
              <a:rPr lang="en-GB" dirty="0"/>
              <a:t>Think about is as a problem that you are trying to solve just with the letters and symbols you have available on your keyboard. I.e., we are trying to store that information as a string of text. </a:t>
            </a:r>
          </a:p>
          <a:p>
            <a:endParaRPr lang="en-GB" dirty="0"/>
          </a:p>
          <a:p>
            <a:r>
              <a:rPr lang="en-GB" dirty="0"/>
              <a:t>Certainly, what we will have in there are the species?!</a:t>
            </a:r>
          </a:p>
          <a:p>
            <a:endParaRPr lang="en-GB" dirty="0"/>
          </a:p>
          <a:p>
            <a:r>
              <a:rPr lang="en-GB" dirty="0"/>
              <a:t>How could we express the different hierarchical levels of relationships between the species?</a:t>
            </a:r>
          </a:p>
        </p:txBody>
      </p:sp>
      <p:sp>
        <p:nvSpPr>
          <p:cNvPr id="4" name="Slide Number Placeholder 3"/>
          <p:cNvSpPr>
            <a:spLocks noGrp="1"/>
          </p:cNvSpPr>
          <p:nvPr>
            <p:ph type="sldNum" sz="quarter" idx="5"/>
          </p:nvPr>
        </p:nvSpPr>
        <p:spPr/>
        <p:txBody>
          <a:bodyPr/>
          <a:lstStyle/>
          <a:p>
            <a:fld id="{7E6F2BC5-9F6C-5F44-B0BD-6A3756C41046}" type="slidenum">
              <a:rPr lang="en-GB" smtClean="0"/>
              <a:t>10</a:t>
            </a:fld>
            <a:endParaRPr lang="en-GB"/>
          </a:p>
        </p:txBody>
      </p:sp>
    </p:spTree>
    <p:extLst>
      <p:ext uri="{BB962C8B-B14F-4D97-AF65-F5344CB8AC3E}">
        <p14:creationId xmlns:p14="http://schemas.microsoft.com/office/powerpoint/2010/main" val="32851611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that simple case, imagine there isn’t even any information on the time line, i.e. there is “no” branch length. We simply want to convey how species are related to each other. </a:t>
            </a:r>
          </a:p>
          <a:p>
            <a:endParaRPr lang="en-GB" dirty="0"/>
          </a:p>
          <a:p>
            <a:r>
              <a:rPr lang="en-GB" dirty="0"/>
              <a:t>Think about is as a problem that you are trying to solve just with the letters and symbols you have available on your keyboard. I.e., we are trying to store that information as a string of text. </a:t>
            </a:r>
          </a:p>
          <a:p>
            <a:endParaRPr lang="en-GB" dirty="0"/>
          </a:p>
          <a:p>
            <a:r>
              <a:rPr lang="en-GB" dirty="0"/>
              <a:t>Certainly, what we will have in there are the species?!</a:t>
            </a:r>
          </a:p>
          <a:p>
            <a:endParaRPr lang="en-GB" dirty="0"/>
          </a:p>
          <a:p>
            <a:r>
              <a:rPr lang="en-GB" dirty="0"/>
              <a:t>How could we express the different hierarchical levels of relationships between the species?</a:t>
            </a:r>
          </a:p>
        </p:txBody>
      </p:sp>
      <p:sp>
        <p:nvSpPr>
          <p:cNvPr id="4" name="Slide Number Placeholder 3"/>
          <p:cNvSpPr>
            <a:spLocks noGrp="1"/>
          </p:cNvSpPr>
          <p:nvPr>
            <p:ph type="sldNum" sz="quarter" idx="5"/>
          </p:nvPr>
        </p:nvSpPr>
        <p:spPr/>
        <p:txBody>
          <a:bodyPr/>
          <a:lstStyle/>
          <a:p>
            <a:fld id="{7E6F2BC5-9F6C-5F44-B0BD-6A3756C41046}" type="slidenum">
              <a:rPr lang="en-GB" smtClean="0"/>
              <a:t>11</a:t>
            </a:fld>
            <a:endParaRPr lang="en-GB"/>
          </a:p>
        </p:txBody>
      </p:sp>
    </p:spTree>
    <p:extLst>
      <p:ext uri="{BB962C8B-B14F-4D97-AF65-F5344CB8AC3E}">
        <p14:creationId xmlns:p14="http://schemas.microsoft.com/office/powerpoint/2010/main" val="37374578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that simple case, imagine there isn’t even any information on the time line, i.e. there is “no” branch length. We simply want to convey how species are related to each other. </a:t>
            </a:r>
          </a:p>
          <a:p>
            <a:endParaRPr lang="en-GB" dirty="0"/>
          </a:p>
          <a:p>
            <a:r>
              <a:rPr lang="en-GB" dirty="0"/>
              <a:t>Think about is as a problem that you are trying to solve just with the letters and symbols you have available on your keyboard. I.e., we are trying to store that information as a string of text. </a:t>
            </a:r>
          </a:p>
          <a:p>
            <a:endParaRPr lang="en-GB" dirty="0"/>
          </a:p>
          <a:p>
            <a:r>
              <a:rPr lang="en-GB" dirty="0"/>
              <a:t>Certainly, what we will have in there are the species?!</a:t>
            </a:r>
          </a:p>
          <a:p>
            <a:endParaRPr lang="en-GB" dirty="0"/>
          </a:p>
          <a:p>
            <a:r>
              <a:rPr lang="en-GB" dirty="0"/>
              <a:t>How could we express the different hierarchical levels of relationships between the species?</a:t>
            </a:r>
          </a:p>
        </p:txBody>
      </p:sp>
      <p:sp>
        <p:nvSpPr>
          <p:cNvPr id="4" name="Slide Number Placeholder 3"/>
          <p:cNvSpPr>
            <a:spLocks noGrp="1"/>
          </p:cNvSpPr>
          <p:nvPr>
            <p:ph type="sldNum" sz="quarter" idx="5"/>
          </p:nvPr>
        </p:nvSpPr>
        <p:spPr/>
        <p:txBody>
          <a:bodyPr/>
          <a:lstStyle/>
          <a:p>
            <a:fld id="{7E6F2BC5-9F6C-5F44-B0BD-6A3756C41046}" type="slidenum">
              <a:rPr lang="en-GB" smtClean="0"/>
              <a:t>12</a:t>
            </a:fld>
            <a:endParaRPr lang="en-GB"/>
          </a:p>
        </p:txBody>
      </p:sp>
    </p:spTree>
    <p:extLst>
      <p:ext uri="{BB962C8B-B14F-4D97-AF65-F5344CB8AC3E}">
        <p14:creationId xmlns:p14="http://schemas.microsoft.com/office/powerpoint/2010/main" val="1944299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that simple case, imagine there isn’t even any information on the time line, i.e. there is “no” branch length. We simply want to convey how species are related to each other. </a:t>
            </a:r>
          </a:p>
          <a:p>
            <a:endParaRPr lang="en-GB" dirty="0"/>
          </a:p>
          <a:p>
            <a:r>
              <a:rPr lang="en-GB" dirty="0"/>
              <a:t>Think about is as a problem that you are trying to solve just with the letters and symbols you have available on your keyboard. I.e., we are trying to store that information as a string of text. </a:t>
            </a:r>
          </a:p>
          <a:p>
            <a:endParaRPr lang="en-GB" dirty="0"/>
          </a:p>
          <a:p>
            <a:r>
              <a:rPr lang="en-GB" dirty="0"/>
              <a:t>Certainly, what we will have in there are the species?!</a:t>
            </a:r>
          </a:p>
          <a:p>
            <a:endParaRPr lang="en-GB" dirty="0"/>
          </a:p>
          <a:p>
            <a:r>
              <a:rPr lang="en-GB" dirty="0"/>
              <a:t>How could we express the different hierarchical levels of relationships between the species?</a:t>
            </a:r>
          </a:p>
        </p:txBody>
      </p:sp>
      <p:sp>
        <p:nvSpPr>
          <p:cNvPr id="4" name="Slide Number Placeholder 3"/>
          <p:cNvSpPr>
            <a:spLocks noGrp="1"/>
          </p:cNvSpPr>
          <p:nvPr>
            <p:ph type="sldNum" sz="quarter" idx="5"/>
          </p:nvPr>
        </p:nvSpPr>
        <p:spPr/>
        <p:txBody>
          <a:bodyPr/>
          <a:lstStyle/>
          <a:p>
            <a:fld id="{7E6F2BC5-9F6C-5F44-B0BD-6A3756C41046}" type="slidenum">
              <a:rPr lang="en-GB" smtClean="0"/>
              <a:t>13</a:t>
            </a:fld>
            <a:endParaRPr lang="en-GB"/>
          </a:p>
        </p:txBody>
      </p:sp>
    </p:spTree>
    <p:extLst>
      <p:ext uri="{BB962C8B-B14F-4D97-AF65-F5344CB8AC3E}">
        <p14:creationId xmlns:p14="http://schemas.microsoft.com/office/powerpoint/2010/main" val="19509497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have branch lengths.</a:t>
            </a:r>
          </a:p>
        </p:txBody>
      </p:sp>
      <p:sp>
        <p:nvSpPr>
          <p:cNvPr id="4" name="Slide Number Placeholder 3"/>
          <p:cNvSpPr>
            <a:spLocks noGrp="1"/>
          </p:cNvSpPr>
          <p:nvPr>
            <p:ph type="sldNum" sz="quarter" idx="5"/>
          </p:nvPr>
        </p:nvSpPr>
        <p:spPr/>
        <p:txBody>
          <a:bodyPr/>
          <a:lstStyle/>
          <a:p>
            <a:fld id="{7E6F2BC5-9F6C-5F44-B0BD-6A3756C41046}" type="slidenum">
              <a:rPr lang="en-GB" smtClean="0"/>
              <a:t>14</a:t>
            </a:fld>
            <a:endParaRPr lang="en-GB"/>
          </a:p>
        </p:txBody>
      </p:sp>
    </p:spTree>
    <p:extLst>
      <p:ext uri="{BB962C8B-B14F-4D97-AF65-F5344CB8AC3E}">
        <p14:creationId xmlns:p14="http://schemas.microsoft.com/office/powerpoint/2010/main" val="20261166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E6F2BC5-9F6C-5F44-B0BD-6A3756C41046}" type="slidenum">
              <a:rPr lang="en-GB" smtClean="0"/>
              <a:t>17</a:t>
            </a:fld>
            <a:endParaRPr lang="en-GB"/>
          </a:p>
        </p:txBody>
      </p:sp>
    </p:spTree>
    <p:extLst>
      <p:ext uri="{BB962C8B-B14F-4D97-AF65-F5344CB8AC3E}">
        <p14:creationId xmlns:p14="http://schemas.microsoft.com/office/powerpoint/2010/main" val="34144666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worst case scenario</a:t>
            </a:r>
          </a:p>
        </p:txBody>
      </p:sp>
      <p:sp>
        <p:nvSpPr>
          <p:cNvPr id="4" name="Slide Number Placeholder 3"/>
          <p:cNvSpPr>
            <a:spLocks noGrp="1"/>
          </p:cNvSpPr>
          <p:nvPr>
            <p:ph type="sldNum" sz="quarter" idx="5"/>
          </p:nvPr>
        </p:nvSpPr>
        <p:spPr/>
        <p:txBody>
          <a:bodyPr/>
          <a:lstStyle/>
          <a:p>
            <a:fld id="{7E6F2BC5-9F6C-5F44-B0BD-6A3756C41046}" type="slidenum">
              <a:rPr lang="en-GB" smtClean="0"/>
              <a:t>23</a:t>
            </a:fld>
            <a:endParaRPr lang="en-GB"/>
          </a:p>
        </p:txBody>
      </p:sp>
    </p:spTree>
    <p:extLst>
      <p:ext uri="{BB962C8B-B14F-4D97-AF65-F5344CB8AC3E}">
        <p14:creationId xmlns:p14="http://schemas.microsoft.com/office/powerpoint/2010/main" val="33699303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83DF99-BEFA-030E-AC24-B01E6899F5ED}"/>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B0E87CD6-581D-315F-A9E1-0081DA7D9D1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0CC79766-2686-6D47-4B20-7427534D72D3}"/>
              </a:ext>
            </a:extLst>
          </p:cNvPr>
          <p:cNvSpPr>
            <a:spLocks noGrp="1"/>
          </p:cNvSpPr>
          <p:nvPr>
            <p:ph type="dt" sz="half" idx="10"/>
          </p:nvPr>
        </p:nvSpPr>
        <p:spPr/>
        <p:txBody>
          <a:bodyPr/>
          <a:lstStyle/>
          <a:p>
            <a:fld id="{3A4A7ED5-C0BB-0A48-90BA-25AE3C93CB6E}" type="datetimeFigureOut">
              <a:rPr lang="en-GB" smtClean="0"/>
              <a:t>11/10/2023</a:t>
            </a:fld>
            <a:endParaRPr lang="en-GB"/>
          </a:p>
        </p:txBody>
      </p:sp>
      <p:sp>
        <p:nvSpPr>
          <p:cNvPr id="5" name="Footer Placeholder 4">
            <a:extLst>
              <a:ext uri="{FF2B5EF4-FFF2-40B4-BE49-F238E27FC236}">
                <a16:creationId xmlns:a16="http://schemas.microsoft.com/office/drawing/2014/main" id="{6FF3D492-ED0D-7919-45DE-5AC28575B53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664F995-8914-28EE-C2C7-30C7BCDC794C}"/>
              </a:ext>
            </a:extLst>
          </p:cNvPr>
          <p:cNvSpPr>
            <a:spLocks noGrp="1"/>
          </p:cNvSpPr>
          <p:nvPr>
            <p:ph type="sldNum" sz="quarter" idx="12"/>
          </p:nvPr>
        </p:nvSpPr>
        <p:spPr/>
        <p:txBody>
          <a:bodyPr/>
          <a:lstStyle/>
          <a:p>
            <a:fld id="{941D0C44-4C61-0442-A7E9-2D814040D5E2}" type="slidenum">
              <a:rPr lang="en-GB" smtClean="0"/>
              <a:t>‹#›</a:t>
            </a:fld>
            <a:endParaRPr lang="en-GB"/>
          </a:p>
        </p:txBody>
      </p:sp>
    </p:spTree>
    <p:extLst>
      <p:ext uri="{BB962C8B-B14F-4D97-AF65-F5344CB8AC3E}">
        <p14:creationId xmlns:p14="http://schemas.microsoft.com/office/powerpoint/2010/main" val="28858552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990E08-8FAA-F484-3678-360A070D1B66}"/>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42359F53-1294-67BA-A76B-C87498D42DB3}"/>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CBA98EBD-21C7-8C43-397E-F4D4FC408511}"/>
              </a:ext>
            </a:extLst>
          </p:cNvPr>
          <p:cNvSpPr>
            <a:spLocks noGrp="1"/>
          </p:cNvSpPr>
          <p:nvPr>
            <p:ph type="dt" sz="half" idx="10"/>
          </p:nvPr>
        </p:nvSpPr>
        <p:spPr/>
        <p:txBody>
          <a:bodyPr/>
          <a:lstStyle/>
          <a:p>
            <a:fld id="{3A4A7ED5-C0BB-0A48-90BA-25AE3C93CB6E}" type="datetimeFigureOut">
              <a:rPr lang="en-GB" smtClean="0"/>
              <a:t>11/10/2023</a:t>
            </a:fld>
            <a:endParaRPr lang="en-GB"/>
          </a:p>
        </p:txBody>
      </p:sp>
      <p:sp>
        <p:nvSpPr>
          <p:cNvPr id="5" name="Footer Placeholder 4">
            <a:extLst>
              <a:ext uri="{FF2B5EF4-FFF2-40B4-BE49-F238E27FC236}">
                <a16:creationId xmlns:a16="http://schemas.microsoft.com/office/drawing/2014/main" id="{51A6AAE9-163E-9049-B144-726B3FE98BE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997A3FA-34FB-3BDC-BEBB-5005E9ADB711}"/>
              </a:ext>
            </a:extLst>
          </p:cNvPr>
          <p:cNvSpPr>
            <a:spLocks noGrp="1"/>
          </p:cNvSpPr>
          <p:nvPr>
            <p:ph type="sldNum" sz="quarter" idx="12"/>
          </p:nvPr>
        </p:nvSpPr>
        <p:spPr/>
        <p:txBody>
          <a:bodyPr/>
          <a:lstStyle/>
          <a:p>
            <a:fld id="{941D0C44-4C61-0442-A7E9-2D814040D5E2}" type="slidenum">
              <a:rPr lang="en-GB" smtClean="0"/>
              <a:t>‹#›</a:t>
            </a:fld>
            <a:endParaRPr lang="en-GB"/>
          </a:p>
        </p:txBody>
      </p:sp>
    </p:spTree>
    <p:extLst>
      <p:ext uri="{BB962C8B-B14F-4D97-AF65-F5344CB8AC3E}">
        <p14:creationId xmlns:p14="http://schemas.microsoft.com/office/powerpoint/2010/main" val="37936931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135D7D1-4C67-7BC9-B4BC-8146A740E262}"/>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17117191-0A68-23DC-33B4-99D3C4921BBD}"/>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65054785-AF06-2011-678A-69305AA08C9B}"/>
              </a:ext>
            </a:extLst>
          </p:cNvPr>
          <p:cNvSpPr>
            <a:spLocks noGrp="1"/>
          </p:cNvSpPr>
          <p:nvPr>
            <p:ph type="dt" sz="half" idx="10"/>
          </p:nvPr>
        </p:nvSpPr>
        <p:spPr/>
        <p:txBody>
          <a:bodyPr/>
          <a:lstStyle/>
          <a:p>
            <a:fld id="{3A4A7ED5-C0BB-0A48-90BA-25AE3C93CB6E}" type="datetimeFigureOut">
              <a:rPr lang="en-GB" smtClean="0"/>
              <a:t>11/10/2023</a:t>
            </a:fld>
            <a:endParaRPr lang="en-GB"/>
          </a:p>
        </p:txBody>
      </p:sp>
      <p:sp>
        <p:nvSpPr>
          <p:cNvPr id="5" name="Footer Placeholder 4">
            <a:extLst>
              <a:ext uri="{FF2B5EF4-FFF2-40B4-BE49-F238E27FC236}">
                <a16:creationId xmlns:a16="http://schemas.microsoft.com/office/drawing/2014/main" id="{C9247EBC-D6BB-8999-C253-A41004DE64F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E1C6745-168B-8194-1465-437FB870A335}"/>
              </a:ext>
            </a:extLst>
          </p:cNvPr>
          <p:cNvSpPr>
            <a:spLocks noGrp="1"/>
          </p:cNvSpPr>
          <p:nvPr>
            <p:ph type="sldNum" sz="quarter" idx="12"/>
          </p:nvPr>
        </p:nvSpPr>
        <p:spPr/>
        <p:txBody>
          <a:bodyPr/>
          <a:lstStyle/>
          <a:p>
            <a:fld id="{941D0C44-4C61-0442-A7E9-2D814040D5E2}" type="slidenum">
              <a:rPr lang="en-GB" smtClean="0"/>
              <a:t>‹#›</a:t>
            </a:fld>
            <a:endParaRPr lang="en-GB"/>
          </a:p>
        </p:txBody>
      </p:sp>
    </p:spTree>
    <p:extLst>
      <p:ext uri="{BB962C8B-B14F-4D97-AF65-F5344CB8AC3E}">
        <p14:creationId xmlns:p14="http://schemas.microsoft.com/office/powerpoint/2010/main" val="36384350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D527F7-3466-B7FF-19B7-CDCFB7D7451E}"/>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F6B08E75-BC5F-823C-D8FC-B608D634B874}"/>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BF0393BE-E7F3-46D8-D528-233DE591F813}"/>
              </a:ext>
            </a:extLst>
          </p:cNvPr>
          <p:cNvSpPr>
            <a:spLocks noGrp="1"/>
          </p:cNvSpPr>
          <p:nvPr>
            <p:ph type="dt" sz="half" idx="10"/>
          </p:nvPr>
        </p:nvSpPr>
        <p:spPr/>
        <p:txBody>
          <a:bodyPr/>
          <a:lstStyle/>
          <a:p>
            <a:fld id="{3A4A7ED5-C0BB-0A48-90BA-25AE3C93CB6E}" type="datetimeFigureOut">
              <a:rPr lang="en-GB" smtClean="0"/>
              <a:t>11/10/2023</a:t>
            </a:fld>
            <a:endParaRPr lang="en-GB"/>
          </a:p>
        </p:txBody>
      </p:sp>
      <p:sp>
        <p:nvSpPr>
          <p:cNvPr id="5" name="Footer Placeholder 4">
            <a:extLst>
              <a:ext uri="{FF2B5EF4-FFF2-40B4-BE49-F238E27FC236}">
                <a16:creationId xmlns:a16="http://schemas.microsoft.com/office/drawing/2014/main" id="{FDD8D22A-28AD-014B-B80D-F6483F020EE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8C0CB1C-AFE1-3A82-F5E7-35F9C69AEDC9}"/>
              </a:ext>
            </a:extLst>
          </p:cNvPr>
          <p:cNvSpPr>
            <a:spLocks noGrp="1"/>
          </p:cNvSpPr>
          <p:nvPr>
            <p:ph type="sldNum" sz="quarter" idx="12"/>
          </p:nvPr>
        </p:nvSpPr>
        <p:spPr/>
        <p:txBody>
          <a:bodyPr/>
          <a:lstStyle/>
          <a:p>
            <a:fld id="{941D0C44-4C61-0442-A7E9-2D814040D5E2}" type="slidenum">
              <a:rPr lang="en-GB" smtClean="0"/>
              <a:t>‹#›</a:t>
            </a:fld>
            <a:endParaRPr lang="en-GB"/>
          </a:p>
        </p:txBody>
      </p:sp>
    </p:spTree>
    <p:extLst>
      <p:ext uri="{BB962C8B-B14F-4D97-AF65-F5344CB8AC3E}">
        <p14:creationId xmlns:p14="http://schemas.microsoft.com/office/powerpoint/2010/main" val="10491056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7F7208-A8A0-2C70-B24F-C4762E02C1A1}"/>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EA73258A-C6F7-8307-7F4B-F9659B31D8B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AB024991-5CD3-A90D-86D6-B57DF7A771D8}"/>
              </a:ext>
            </a:extLst>
          </p:cNvPr>
          <p:cNvSpPr>
            <a:spLocks noGrp="1"/>
          </p:cNvSpPr>
          <p:nvPr>
            <p:ph type="dt" sz="half" idx="10"/>
          </p:nvPr>
        </p:nvSpPr>
        <p:spPr/>
        <p:txBody>
          <a:bodyPr/>
          <a:lstStyle/>
          <a:p>
            <a:fld id="{3A4A7ED5-C0BB-0A48-90BA-25AE3C93CB6E}" type="datetimeFigureOut">
              <a:rPr lang="en-GB" smtClean="0"/>
              <a:t>11/10/2023</a:t>
            </a:fld>
            <a:endParaRPr lang="en-GB"/>
          </a:p>
        </p:txBody>
      </p:sp>
      <p:sp>
        <p:nvSpPr>
          <p:cNvPr id="5" name="Footer Placeholder 4">
            <a:extLst>
              <a:ext uri="{FF2B5EF4-FFF2-40B4-BE49-F238E27FC236}">
                <a16:creationId xmlns:a16="http://schemas.microsoft.com/office/drawing/2014/main" id="{CF84C775-5E48-8EB8-D9EE-177838BA60D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4C3C6E6-8812-2D60-4BCE-DAAEAE036B95}"/>
              </a:ext>
            </a:extLst>
          </p:cNvPr>
          <p:cNvSpPr>
            <a:spLocks noGrp="1"/>
          </p:cNvSpPr>
          <p:nvPr>
            <p:ph type="sldNum" sz="quarter" idx="12"/>
          </p:nvPr>
        </p:nvSpPr>
        <p:spPr/>
        <p:txBody>
          <a:bodyPr/>
          <a:lstStyle/>
          <a:p>
            <a:fld id="{941D0C44-4C61-0442-A7E9-2D814040D5E2}" type="slidenum">
              <a:rPr lang="en-GB" smtClean="0"/>
              <a:t>‹#›</a:t>
            </a:fld>
            <a:endParaRPr lang="en-GB"/>
          </a:p>
        </p:txBody>
      </p:sp>
    </p:spTree>
    <p:extLst>
      <p:ext uri="{BB962C8B-B14F-4D97-AF65-F5344CB8AC3E}">
        <p14:creationId xmlns:p14="http://schemas.microsoft.com/office/powerpoint/2010/main" val="13469302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248CB9-1B59-D16B-DA15-0DF58BDEE059}"/>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E483B4A5-6D2B-4033-E4C0-F4AE7AAB9EAB}"/>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DA651114-C02A-07ED-4CDB-7AF826B84B67}"/>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DE156285-8FB9-9EA2-FB4A-E0EBBD472AD3}"/>
              </a:ext>
            </a:extLst>
          </p:cNvPr>
          <p:cNvSpPr>
            <a:spLocks noGrp="1"/>
          </p:cNvSpPr>
          <p:nvPr>
            <p:ph type="dt" sz="half" idx="10"/>
          </p:nvPr>
        </p:nvSpPr>
        <p:spPr/>
        <p:txBody>
          <a:bodyPr/>
          <a:lstStyle/>
          <a:p>
            <a:fld id="{3A4A7ED5-C0BB-0A48-90BA-25AE3C93CB6E}" type="datetimeFigureOut">
              <a:rPr lang="en-GB" smtClean="0"/>
              <a:t>11/10/2023</a:t>
            </a:fld>
            <a:endParaRPr lang="en-GB"/>
          </a:p>
        </p:txBody>
      </p:sp>
      <p:sp>
        <p:nvSpPr>
          <p:cNvPr id="6" name="Footer Placeholder 5">
            <a:extLst>
              <a:ext uri="{FF2B5EF4-FFF2-40B4-BE49-F238E27FC236}">
                <a16:creationId xmlns:a16="http://schemas.microsoft.com/office/drawing/2014/main" id="{E60F857F-3F82-1EB5-BD99-0CE7CBE9CB4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8EB0CF7-88A0-3F6C-DC6E-E6084D61B6B8}"/>
              </a:ext>
            </a:extLst>
          </p:cNvPr>
          <p:cNvSpPr>
            <a:spLocks noGrp="1"/>
          </p:cNvSpPr>
          <p:nvPr>
            <p:ph type="sldNum" sz="quarter" idx="12"/>
          </p:nvPr>
        </p:nvSpPr>
        <p:spPr/>
        <p:txBody>
          <a:bodyPr/>
          <a:lstStyle/>
          <a:p>
            <a:fld id="{941D0C44-4C61-0442-A7E9-2D814040D5E2}" type="slidenum">
              <a:rPr lang="en-GB" smtClean="0"/>
              <a:t>‹#›</a:t>
            </a:fld>
            <a:endParaRPr lang="en-GB"/>
          </a:p>
        </p:txBody>
      </p:sp>
    </p:spTree>
    <p:extLst>
      <p:ext uri="{BB962C8B-B14F-4D97-AF65-F5344CB8AC3E}">
        <p14:creationId xmlns:p14="http://schemas.microsoft.com/office/powerpoint/2010/main" val="12719389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22F43-7F61-FDE2-C843-5464539700F7}"/>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59051C64-2904-6000-3781-0998D3E76C3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E72D6CE1-11B4-09B4-DF63-09EDA4FF38F8}"/>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DA8495BF-33F8-CDFD-2883-3F99FA4EA32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97CF10D-C841-0B00-30BE-910C61BB7E84}"/>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5A81A2DE-BF24-918F-677A-EBE369B323D7}"/>
              </a:ext>
            </a:extLst>
          </p:cNvPr>
          <p:cNvSpPr>
            <a:spLocks noGrp="1"/>
          </p:cNvSpPr>
          <p:nvPr>
            <p:ph type="dt" sz="half" idx="10"/>
          </p:nvPr>
        </p:nvSpPr>
        <p:spPr/>
        <p:txBody>
          <a:bodyPr/>
          <a:lstStyle/>
          <a:p>
            <a:fld id="{3A4A7ED5-C0BB-0A48-90BA-25AE3C93CB6E}" type="datetimeFigureOut">
              <a:rPr lang="en-GB" smtClean="0"/>
              <a:t>11/10/2023</a:t>
            </a:fld>
            <a:endParaRPr lang="en-GB"/>
          </a:p>
        </p:txBody>
      </p:sp>
      <p:sp>
        <p:nvSpPr>
          <p:cNvPr id="8" name="Footer Placeholder 7">
            <a:extLst>
              <a:ext uri="{FF2B5EF4-FFF2-40B4-BE49-F238E27FC236}">
                <a16:creationId xmlns:a16="http://schemas.microsoft.com/office/drawing/2014/main" id="{2526BDCE-6408-9A70-68EF-52D31406E431}"/>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BC71756E-E623-319E-8AEA-A883517E3A3A}"/>
              </a:ext>
            </a:extLst>
          </p:cNvPr>
          <p:cNvSpPr>
            <a:spLocks noGrp="1"/>
          </p:cNvSpPr>
          <p:nvPr>
            <p:ph type="sldNum" sz="quarter" idx="12"/>
          </p:nvPr>
        </p:nvSpPr>
        <p:spPr/>
        <p:txBody>
          <a:bodyPr/>
          <a:lstStyle/>
          <a:p>
            <a:fld id="{941D0C44-4C61-0442-A7E9-2D814040D5E2}" type="slidenum">
              <a:rPr lang="en-GB" smtClean="0"/>
              <a:t>‹#›</a:t>
            </a:fld>
            <a:endParaRPr lang="en-GB"/>
          </a:p>
        </p:txBody>
      </p:sp>
    </p:spTree>
    <p:extLst>
      <p:ext uri="{BB962C8B-B14F-4D97-AF65-F5344CB8AC3E}">
        <p14:creationId xmlns:p14="http://schemas.microsoft.com/office/powerpoint/2010/main" val="29977695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C0A3F7-C621-3DD3-7B17-9ED381D7DA1C}"/>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1C09B036-55A0-BB4F-9D18-78797DCCEEA6}"/>
              </a:ext>
            </a:extLst>
          </p:cNvPr>
          <p:cNvSpPr>
            <a:spLocks noGrp="1"/>
          </p:cNvSpPr>
          <p:nvPr>
            <p:ph type="dt" sz="half" idx="10"/>
          </p:nvPr>
        </p:nvSpPr>
        <p:spPr/>
        <p:txBody>
          <a:bodyPr/>
          <a:lstStyle/>
          <a:p>
            <a:fld id="{3A4A7ED5-C0BB-0A48-90BA-25AE3C93CB6E}" type="datetimeFigureOut">
              <a:rPr lang="en-GB" smtClean="0"/>
              <a:t>11/10/2023</a:t>
            </a:fld>
            <a:endParaRPr lang="en-GB"/>
          </a:p>
        </p:txBody>
      </p:sp>
      <p:sp>
        <p:nvSpPr>
          <p:cNvPr id="4" name="Footer Placeholder 3">
            <a:extLst>
              <a:ext uri="{FF2B5EF4-FFF2-40B4-BE49-F238E27FC236}">
                <a16:creationId xmlns:a16="http://schemas.microsoft.com/office/drawing/2014/main" id="{C8622E5B-6461-680D-5453-3998E409F7A8}"/>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5AF4C19F-33C7-85F0-9322-BBA5D156707D}"/>
              </a:ext>
            </a:extLst>
          </p:cNvPr>
          <p:cNvSpPr>
            <a:spLocks noGrp="1"/>
          </p:cNvSpPr>
          <p:nvPr>
            <p:ph type="sldNum" sz="quarter" idx="12"/>
          </p:nvPr>
        </p:nvSpPr>
        <p:spPr/>
        <p:txBody>
          <a:bodyPr/>
          <a:lstStyle/>
          <a:p>
            <a:fld id="{941D0C44-4C61-0442-A7E9-2D814040D5E2}" type="slidenum">
              <a:rPr lang="en-GB" smtClean="0"/>
              <a:t>‹#›</a:t>
            </a:fld>
            <a:endParaRPr lang="en-GB"/>
          </a:p>
        </p:txBody>
      </p:sp>
    </p:spTree>
    <p:extLst>
      <p:ext uri="{BB962C8B-B14F-4D97-AF65-F5344CB8AC3E}">
        <p14:creationId xmlns:p14="http://schemas.microsoft.com/office/powerpoint/2010/main" val="17880758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3A2A9BC-02E0-DA28-BA4D-21ECC8BB40D2}"/>
              </a:ext>
            </a:extLst>
          </p:cNvPr>
          <p:cNvSpPr>
            <a:spLocks noGrp="1"/>
          </p:cNvSpPr>
          <p:nvPr>
            <p:ph type="dt" sz="half" idx="10"/>
          </p:nvPr>
        </p:nvSpPr>
        <p:spPr/>
        <p:txBody>
          <a:bodyPr/>
          <a:lstStyle/>
          <a:p>
            <a:fld id="{3A4A7ED5-C0BB-0A48-90BA-25AE3C93CB6E}" type="datetimeFigureOut">
              <a:rPr lang="en-GB" smtClean="0"/>
              <a:t>11/10/2023</a:t>
            </a:fld>
            <a:endParaRPr lang="en-GB"/>
          </a:p>
        </p:txBody>
      </p:sp>
      <p:sp>
        <p:nvSpPr>
          <p:cNvPr id="3" name="Footer Placeholder 2">
            <a:extLst>
              <a:ext uri="{FF2B5EF4-FFF2-40B4-BE49-F238E27FC236}">
                <a16:creationId xmlns:a16="http://schemas.microsoft.com/office/drawing/2014/main" id="{2940B701-6DA8-2B95-2641-4A178969D1B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1AF9B14-423F-621D-CEF2-8AB73F3A1411}"/>
              </a:ext>
            </a:extLst>
          </p:cNvPr>
          <p:cNvSpPr>
            <a:spLocks noGrp="1"/>
          </p:cNvSpPr>
          <p:nvPr>
            <p:ph type="sldNum" sz="quarter" idx="12"/>
          </p:nvPr>
        </p:nvSpPr>
        <p:spPr/>
        <p:txBody>
          <a:bodyPr/>
          <a:lstStyle/>
          <a:p>
            <a:fld id="{941D0C44-4C61-0442-A7E9-2D814040D5E2}" type="slidenum">
              <a:rPr lang="en-GB" smtClean="0"/>
              <a:t>‹#›</a:t>
            </a:fld>
            <a:endParaRPr lang="en-GB"/>
          </a:p>
        </p:txBody>
      </p:sp>
    </p:spTree>
    <p:extLst>
      <p:ext uri="{BB962C8B-B14F-4D97-AF65-F5344CB8AC3E}">
        <p14:creationId xmlns:p14="http://schemas.microsoft.com/office/powerpoint/2010/main" val="624024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3C3298-2128-124B-E9AC-E7BFF7DBC41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FD8FC360-F33C-01A2-A94C-8586DF596CD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3E149FCA-1330-C136-3D25-D2D77571292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4ABDF1D-19B9-EF21-DEBA-3BD52EBEA0F9}"/>
              </a:ext>
            </a:extLst>
          </p:cNvPr>
          <p:cNvSpPr>
            <a:spLocks noGrp="1"/>
          </p:cNvSpPr>
          <p:nvPr>
            <p:ph type="dt" sz="half" idx="10"/>
          </p:nvPr>
        </p:nvSpPr>
        <p:spPr/>
        <p:txBody>
          <a:bodyPr/>
          <a:lstStyle/>
          <a:p>
            <a:fld id="{3A4A7ED5-C0BB-0A48-90BA-25AE3C93CB6E}" type="datetimeFigureOut">
              <a:rPr lang="en-GB" smtClean="0"/>
              <a:t>11/10/2023</a:t>
            </a:fld>
            <a:endParaRPr lang="en-GB"/>
          </a:p>
        </p:txBody>
      </p:sp>
      <p:sp>
        <p:nvSpPr>
          <p:cNvPr id="6" name="Footer Placeholder 5">
            <a:extLst>
              <a:ext uri="{FF2B5EF4-FFF2-40B4-BE49-F238E27FC236}">
                <a16:creationId xmlns:a16="http://schemas.microsoft.com/office/drawing/2014/main" id="{E825591C-67D8-6942-F001-C87EB347A61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E37D8A5-1586-C812-C03A-ACDD2B53094A}"/>
              </a:ext>
            </a:extLst>
          </p:cNvPr>
          <p:cNvSpPr>
            <a:spLocks noGrp="1"/>
          </p:cNvSpPr>
          <p:nvPr>
            <p:ph type="sldNum" sz="quarter" idx="12"/>
          </p:nvPr>
        </p:nvSpPr>
        <p:spPr/>
        <p:txBody>
          <a:bodyPr/>
          <a:lstStyle/>
          <a:p>
            <a:fld id="{941D0C44-4C61-0442-A7E9-2D814040D5E2}" type="slidenum">
              <a:rPr lang="en-GB" smtClean="0"/>
              <a:t>‹#›</a:t>
            </a:fld>
            <a:endParaRPr lang="en-GB"/>
          </a:p>
        </p:txBody>
      </p:sp>
    </p:spTree>
    <p:extLst>
      <p:ext uri="{BB962C8B-B14F-4D97-AF65-F5344CB8AC3E}">
        <p14:creationId xmlns:p14="http://schemas.microsoft.com/office/powerpoint/2010/main" val="76665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3E9449-A821-33F4-8BA0-E1D4E1AC71D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173FC01C-0BDB-F5C3-6805-1370FBDDC78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8001DAB7-4BBA-E570-CF2A-6929DF7F950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2F275D49-50BD-8E26-CF4A-C07EF06480EE}"/>
              </a:ext>
            </a:extLst>
          </p:cNvPr>
          <p:cNvSpPr>
            <a:spLocks noGrp="1"/>
          </p:cNvSpPr>
          <p:nvPr>
            <p:ph type="dt" sz="half" idx="10"/>
          </p:nvPr>
        </p:nvSpPr>
        <p:spPr/>
        <p:txBody>
          <a:bodyPr/>
          <a:lstStyle/>
          <a:p>
            <a:fld id="{3A4A7ED5-C0BB-0A48-90BA-25AE3C93CB6E}" type="datetimeFigureOut">
              <a:rPr lang="en-GB" smtClean="0"/>
              <a:t>11/10/2023</a:t>
            </a:fld>
            <a:endParaRPr lang="en-GB"/>
          </a:p>
        </p:txBody>
      </p:sp>
      <p:sp>
        <p:nvSpPr>
          <p:cNvPr id="6" name="Footer Placeholder 5">
            <a:extLst>
              <a:ext uri="{FF2B5EF4-FFF2-40B4-BE49-F238E27FC236}">
                <a16:creationId xmlns:a16="http://schemas.microsoft.com/office/drawing/2014/main" id="{B4314688-7E58-0953-4174-45FF5EE863E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AF9E983-E093-F479-E9CE-39B54B827B78}"/>
              </a:ext>
            </a:extLst>
          </p:cNvPr>
          <p:cNvSpPr>
            <a:spLocks noGrp="1"/>
          </p:cNvSpPr>
          <p:nvPr>
            <p:ph type="sldNum" sz="quarter" idx="12"/>
          </p:nvPr>
        </p:nvSpPr>
        <p:spPr/>
        <p:txBody>
          <a:bodyPr/>
          <a:lstStyle/>
          <a:p>
            <a:fld id="{941D0C44-4C61-0442-A7E9-2D814040D5E2}" type="slidenum">
              <a:rPr lang="en-GB" smtClean="0"/>
              <a:t>‹#›</a:t>
            </a:fld>
            <a:endParaRPr lang="en-GB"/>
          </a:p>
        </p:txBody>
      </p:sp>
    </p:spTree>
    <p:extLst>
      <p:ext uri="{BB962C8B-B14F-4D97-AF65-F5344CB8AC3E}">
        <p14:creationId xmlns:p14="http://schemas.microsoft.com/office/powerpoint/2010/main" val="42429521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250E89D-DCA7-A60A-2F16-A88534F2C7F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431980B9-7CA6-7511-7D78-0DC27240A58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EC6648F3-760A-D27C-613B-D3FBCB5F566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4A7ED5-C0BB-0A48-90BA-25AE3C93CB6E}" type="datetimeFigureOut">
              <a:rPr lang="en-GB" smtClean="0"/>
              <a:t>11/10/2023</a:t>
            </a:fld>
            <a:endParaRPr lang="en-GB"/>
          </a:p>
        </p:txBody>
      </p:sp>
      <p:sp>
        <p:nvSpPr>
          <p:cNvPr id="5" name="Footer Placeholder 4">
            <a:extLst>
              <a:ext uri="{FF2B5EF4-FFF2-40B4-BE49-F238E27FC236}">
                <a16:creationId xmlns:a16="http://schemas.microsoft.com/office/drawing/2014/main" id="{3A94A8F4-CB0B-830A-048F-A0B2719854A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F4809043-F69E-7FAB-893B-DAB1A8AF64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1D0C44-4C61-0442-A7E9-2D814040D5E2}" type="slidenum">
              <a:rPr lang="en-GB" smtClean="0"/>
              <a:t>‹#›</a:t>
            </a:fld>
            <a:endParaRPr lang="en-GB"/>
          </a:p>
        </p:txBody>
      </p:sp>
    </p:spTree>
    <p:extLst>
      <p:ext uri="{BB962C8B-B14F-4D97-AF65-F5344CB8AC3E}">
        <p14:creationId xmlns:p14="http://schemas.microsoft.com/office/powerpoint/2010/main" val="19196949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DF3AB-671C-46CC-A18C-1AC0D886A49C}"/>
              </a:ext>
            </a:extLst>
          </p:cNvPr>
          <p:cNvSpPr>
            <a:spLocks noGrp="1"/>
          </p:cNvSpPr>
          <p:nvPr>
            <p:ph type="ctrTitle"/>
          </p:nvPr>
        </p:nvSpPr>
        <p:spPr/>
        <p:txBody>
          <a:bodyPr/>
          <a:lstStyle/>
          <a:p>
            <a:r>
              <a:rPr lang="en-GB" dirty="0"/>
              <a:t>Community Ecology Practical</a:t>
            </a:r>
            <a:br>
              <a:rPr lang="en-GB" dirty="0"/>
            </a:br>
            <a:r>
              <a:rPr lang="en-GB" sz="4000" dirty="0"/>
              <a:t>Community Phylogeny</a:t>
            </a:r>
          </a:p>
        </p:txBody>
      </p:sp>
      <p:sp>
        <p:nvSpPr>
          <p:cNvPr id="3" name="Subtitle 2">
            <a:extLst>
              <a:ext uri="{FF2B5EF4-FFF2-40B4-BE49-F238E27FC236}">
                <a16:creationId xmlns:a16="http://schemas.microsoft.com/office/drawing/2014/main" id="{F2005047-9AA6-F145-21BB-7D7A6737D82F}"/>
              </a:ext>
            </a:extLst>
          </p:cNvPr>
          <p:cNvSpPr>
            <a:spLocks noGrp="1"/>
          </p:cNvSpPr>
          <p:nvPr>
            <p:ph type="subTitle" idx="1"/>
          </p:nvPr>
        </p:nvSpPr>
        <p:spPr>
          <a:xfrm>
            <a:off x="1524000" y="4168568"/>
            <a:ext cx="9144000" cy="1655762"/>
          </a:xfrm>
        </p:spPr>
        <p:txBody>
          <a:bodyPr>
            <a:normAutofit lnSpcReduction="10000"/>
          </a:bodyPr>
          <a:lstStyle/>
          <a:p>
            <a:endParaRPr lang="en-GB" dirty="0"/>
          </a:p>
          <a:p>
            <a:endParaRPr lang="en-GB" dirty="0"/>
          </a:p>
          <a:p>
            <a:r>
              <a:rPr lang="en-GB" dirty="0"/>
              <a:t>Lars Götzenberger, Department of Botany &amp; IBOT Czech Academy of Sciences</a:t>
            </a:r>
          </a:p>
        </p:txBody>
      </p:sp>
    </p:spTree>
    <p:extLst>
      <p:ext uri="{BB962C8B-B14F-4D97-AF65-F5344CB8AC3E}">
        <p14:creationId xmlns:p14="http://schemas.microsoft.com/office/powerpoint/2010/main" val="41841759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9E544-BA49-48D9-575F-9BD6D7AFC196}"/>
              </a:ext>
            </a:extLst>
          </p:cNvPr>
          <p:cNvSpPr>
            <a:spLocks noGrp="1"/>
          </p:cNvSpPr>
          <p:nvPr>
            <p:ph type="title"/>
          </p:nvPr>
        </p:nvSpPr>
        <p:spPr/>
        <p:txBody>
          <a:bodyPr/>
          <a:lstStyle/>
          <a:p>
            <a:r>
              <a:rPr lang="en-GB" dirty="0"/>
              <a:t>Phylogenetic trees</a:t>
            </a:r>
          </a:p>
        </p:txBody>
      </p:sp>
      <p:sp>
        <p:nvSpPr>
          <p:cNvPr id="11" name="Freeform 10">
            <a:extLst>
              <a:ext uri="{FF2B5EF4-FFF2-40B4-BE49-F238E27FC236}">
                <a16:creationId xmlns:a16="http://schemas.microsoft.com/office/drawing/2014/main" id="{F29CD8D6-1BBA-7A2C-0BA9-6BAB9B47FD57}"/>
              </a:ext>
            </a:extLst>
          </p:cNvPr>
          <p:cNvSpPr/>
          <p:nvPr/>
        </p:nvSpPr>
        <p:spPr>
          <a:xfrm>
            <a:off x="2933638" y="2430179"/>
            <a:ext cx="1388145" cy="881937"/>
          </a:xfrm>
          <a:custGeom>
            <a:avLst/>
            <a:gdLst>
              <a:gd name="connsiteX0" fmla="*/ 323734 w 325239"/>
              <a:gd name="connsiteY0" fmla="*/ 0 h 199763"/>
              <a:gd name="connsiteX1" fmla="*/ 0 w 325239"/>
              <a:gd name="connsiteY1" fmla="*/ 0 h 199763"/>
              <a:gd name="connsiteX2" fmla="*/ 0 w 325239"/>
              <a:gd name="connsiteY2" fmla="*/ 199764 h 199763"/>
              <a:gd name="connsiteX3" fmla="*/ 325240 w 325239"/>
              <a:gd name="connsiteY3" fmla="*/ 199764 h 199763"/>
            </a:gdLst>
            <a:ahLst/>
            <a:cxnLst>
              <a:cxn ang="0">
                <a:pos x="connsiteX0" y="connsiteY0"/>
              </a:cxn>
              <a:cxn ang="0">
                <a:pos x="connsiteX1" y="connsiteY1"/>
              </a:cxn>
              <a:cxn ang="0">
                <a:pos x="connsiteX2" y="connsiteY2"/>
              </a:cxn>
              <a:cxn ang="0">
                <a:pos x="connsiteX3" y="connsiteY3"/>
              </a:cxn>
            </a:cxnLst>
            <a:rect l="l" t="t" r="r" b="b"/>
            <a:pathLst>
              <a:path w="325239" h="199763">
                <a:moveTo>
                  <a:pt x="323734" y="0"/>
                </a:moveTo>
                <a:lnTo>
                  <a:pt x="0" y="0"/>
                </a:lnTo>
                <a:lnTo>
                  <a:pt x="0" y="199764"/>
                </a:lnTo>
                <a:lnTo>
                  <a:pt x="325240" y="199764"/>
                </a:lnTo>
              </a:path>
            </a:pathLst>
          </a:custGeom>
          <a:noFill/>
          <a:ln w="38100" cap="flat">
            <a:solidFill>
              <a:srgbClr val="000000"/>
            </a:solidFill>
            <a:prstDash val="solid"/>
            <a:miter/>
          </a:ln>
        </p:spPr>
        <p:txBody>
          <a:bodyPr rtlCol="0" anchor="ctr"/>
          <a:lstStyle/>
          <a:p>
            <a:endParaRPr lang="en-GB"/>
          </a:p>
        </p:txBody>
      </p:sp>
      <p:sp>
        <p:nvSpPr>
          <p:cNvPr id="12" name="Freeform 11">
            <a:extLst>
              <a:ext uri="{FF2B5EF4-FFF2-40B4-BE49-F238E27FC236}">
                <a16:creationId xmlns:a16="http://schemas.microsoft.com/office/drawing/2014/main" id="{03169847-DF01-82DB-138D-EA9D6705C9CF}"/>
              </a:ext>
            </a:extLst>
          </p:cNvPr>
          <p:cNvSpPr/>
          <p:nvPr/>
        </p:nvSpPr>
        <p:spPr>
          <a:xfrm>
            <a:off x="2933638" y="4141757"/>
            <a:ext cx="1388145" cy="881961"/>
          </a:xfrm>
          <a:custGeom>
            <a:avLst/>
            <a:gdLst>
              <a:gd name="connsiteX0" fmla="*/ 323734 w 325239"/>
              <a:gd name="connsiteY0" fmla="*/ 0 h 199768"/>
              <a:gd name="connsiteX1" fmla="*/ 0 w 325239"/>
              <a:gd name="connsiteY1" fmla="*/ 0 h 199768"/>
              <a:gd name="connsiteX2" fmla="*/ 0 w 325239"/>
              <a:gd name="connsiteY2" fmla="*/ 199769 h 199768"/>
              <a:gd name="connsiteX3" fmla="*/ 325240 w 325239"/>
              <a:gd name="connsiteY3" fmla="*/ 199769 h 199768"/>
            </a:gdLst>
            <a:ahLst/>
            <a:cxnLst>
              <a:cxn ang="0">
                <a:pos x="connsiteX0" y="connsiteY0"/>
              </a:cxn>
              <a:cxn ang="0">
                <a:pos x="connsiteX1" y="connsiteY1"/>
              </a:cxn>
              <a:cxn ang="0">
                <a:pos x="connsiteX2" y="connsiteY2"/>
              </a:cxn>
              <a:cxn ang="0">
                <a:pos x="connsiteX3" y="connsiteY3"/>
              </a:cxn>
            </a:cxnLst>
            <a:rect l="l" t="t" r="r" b="b"/>
            <a:pathLst>
              <a:path w="325239" h="199768">
                <a:moveTo>
                  <a:pt x="323734" y="0"/>
                </a:moveTo>
                <a:lnTo>
                  <a:pt x="0" y="0"/>
                </a:lnTo>
                <a:lnTo>
                  <a:pt x="0" y="199769"/>
                </a:lnTo>
                <a:lnTo>
                  <a:pt x="325240" y="199769"/>
                </a:lnTo>
              </a:path>
            </a:pathLst>
          </a:custGeom>
          <a:noFill/>
          <a:ln w="38100" cap="flat">
            <a:solidFill>
              <a:srgbClr val="000000"/>
            </a:solidFill>
            <a:prstDash val="solid"/>
            <a:miter/>
          </a:ln>
        </p:spPr>
        <p:txBody>
          <a:bodyPr rtlCol="0" anchor="ctr"/>
          <a:lstStyle/>
          <a:p>
            <a:endParaRPr lang="en-GB"/>
          </a:p>
        </p:txBody>
      </p:sp>
      <p:sp>
        <p:nvSpPr>
          <p:cNvPr id="15" name="Freeform 14">
            <a:extLst>
              <a:ext uri="{FF2B5EF4-FFF2-40B4-BE49-F238E27FC236}">
                <a16:creationId xmlns:a16="http://schemas.microsoft.com/office/drawing/2014/main" id="{BE87E480-EDCA-9767-0C71-AD699C294F43}"/>
              </a:ext>
            </a:extLst>
          </p:cNvPr>
          <p:cNvSpPr/>
          <p:nvPr/>
        </p:nvSpPr>
        <p:spPr>
          <a:xfrm>
            <a:off x="1515583" y="2871170"/>
            <a:ext cx="1433391" cy="28782"/>
          </a:xfrm>
          <a:custGeom>
            <a:avLst/>
            <a:gdLst>
              <a:gd name="connsiteX0" fmla="*/ 0 w 320507"/>
              <a:gd name="connsiteY0" fmla="*/ 0 h 6519"/>
              <a:gd name="connsiteX1" fmla="*/ 320507 w 320507"/>
              <a:gd name="connsiteY1" fmla="*/ 0 h 6519"/>
              <a:gd name="connsiteX2" fmla="*/ 320507 w 320507"/>
              <a:gd name="connsiteY2" fmla="*/ 0 h 6519"/>
            </a:gdLst>
            <a:ahLst/>
            <a:cxnLst>
              <a:cxn ang="0">
                <a:pos x="connsiteX0" y="connsiteY0"/>
              </a:cxn>
              <a:cxn ang="0">
                <a:pos x="connsiteX1" y="connsiteY1"/>
              </a:cxn>
              <a:cxn ang="0">
                <a:pos x="connsiteX2" y="connsiteY2"/>
              </a:cxn>
            </a:cxnLst>
            <a:rect l="l" t="t" r="r" b="b"/>
            <a:pathLst>
              <a:path w="320507" h="6519">
                <a:moveTo>
                  <a:pt x="0" y="0"/>
                </a:moveTo>
                <a:lnTo>
                  <a:pt x="320507" y="0"/>
                </a:lnTo>
                <a:lnTo>
                  <a:pt x="320507" y="0"/>
                </a:lnTo>
              </a:path>
            </a:pathLst>
          </a:custGeom>
          <a:noFill/>
          <a:ln w="38100" cap="flat">
            <a:solidFill>
              <a:srgbClr val="000000"/>
            </a:solidFill>
            <a:prstDash val="solid"/>
            <a:miter/>
          </a:ln>
        </p:spPr>
        <p:txBody>
          <a:bodyPr rtlCol="0" anchor="ctr"/>
          <a:lstStyle/>
          <a:p>
            <a:endParaRPr lang="en-GB"/>
          </a:p>
        </p:txBody>
      </p:sp>
      <p:sp>
        <p:nvSpPr>
          <p:cNvPr id="16" name="Freeform 15">
            <a:extLst>
              <a:ext uri="{FF2B5EF4-FFF2-40B4-BE49-F238E27FC236}">
                <a16:creationId xmlns:a16="http://schemas.microsoft.com/office/drawing/2014/main" id="{10C2BB5B-070C-5F99-F2FD-43FD177F8D53}"/>
              </a:ext>
            </a:extLst>
          </p:cNvPr>
          <p:cNvSpPr/>
          <p:nvPr/>
        </p:nvSpPr>
        <p:spPr>
          <a:xfrm>
            <a:off x="1515583" y="4582742"/>
            <a:ext cx="1433391" cy="28782"/>
          </a:xfrm>
          <a:custGeom>
            <a:avLst/>
            <a:gdLst>
              <a:gd name="connsiteX0" fmla="*/ 0 w 320507"/>
              <a:gd name="connsiteY0" fmla="*/ 0 h 6519"/>
              <a:gd name="connsiteX1" fmla="*/ 320507 w 320507"/>
              <a:gd name="connsiteY1" fmla="*/ 0 h 6519"/>
              <a:gd name="connsiteX2" fmla="*/ 320507 w 320507"/>
              <a:gd name="connsiteY2" fmla="*/ 0 h 6519"/>
            </a:gdLst>
            <a:ahLst/>
            <a:cxnLst>
              <a:cxn ang="0">
                <a:pos x="connsiteX0" y="connsiteY0"/>
              </a:cxn>
              <a:cxn ang="0">
                <a:pos x="connsiteX1" y="connsiteY1"/>
              </a:cxn>
              <a:cxn ang="0">
                <a:pos x="connsiteX2" y="connsiteY2"/>
              </a:cxn>
            </a:cxnLst>
            <a:rect l="l" t="t" r="r" b="b"/>
            <a:pathLst>
              <a:path w="320507" h="6519">
                <a:moveTo>
                  <a:pt x="0" y="0"/>
                </a:moveTo>
                <a:lnTo>
                  <a:pt x="320507" y="0"/>
                </a:lnTo>
                <a:lnTo>
                  <a:pt x="320507" y="0"/>
                </a:lnTo>
              </a:path>
            </a:pathLst>
          </a:custGeom>
          <a:noFill/>
          <a:ln w="38100" cap="flat">
            <a:solidFill>
              <a:srgbClr val="000000"/>
            </a:solidFill>
            <a:prstDash val="solid"/>
            <a:miter/>
          </a:ln>
        </p:spPr>
        <p:txBody>
          <a:bodyPr rtlCol="0" anchor="ctr"/>
          <a:lstStyle/>
          <a:p>
            <a:endParaRPr lang="en-GB"/>
          </a:p>
        </p:txBody>
      </p:sp>
      <p:sp>
        <p:nvSpPr>
          <p:cNvPr id="19" name="Freeform 18">
            <a:extLst>
              <a:ext uri="{FF2B5EF4-FFF2-40B4-BE49-F238E27FC236}">
                <a16:creationId xmlns:a16="http://schemas.microsoft.com/office/drawing/2014/main" id="{CFC35D44-022F-A84A-4FE0-0F562D3F2F63}"/>
              </a:ext>
            </a:extLst>
          </p:cNvPr>
          <p:cNvSpPr/>
          <p:nvPr/>
        </p:nvSpPr>
        <p:spPr>
          <a:xfrm>
            <a:off x="1528930" y="2869901"/>
            <a:ext cx="204468" cy="1741620"/>
          </a:xfrm>
          <a:custGeom>
            <a:avLst/>
            <a:gdLst>
              <a:gd name="connsiteX0" fmla="*/ 0 w 6519"/>
              <a:gd name="connsiteY0" fmla="*/ 0 h 316628"/>
              <a:gd name="connsiteX1" fmla="*/ 0 w 6519"/>
              <a:gd name="connsiteY1" fmla="*/ 316628 h 316628"/>
              <a:gd name="connsiteX2" fmla="*/ 0 w 6519"/>
              <a:gd name="connsiteY2" fmla="*/ 316628 h 316628"/>
            </a:gdLst>
            <a:ahLst/>
            <a:cxnLst>
              <a:cxn ang="0">
                <a:pos x="connsiteX0" y="connsiteY0"/>
              </a:cxn>
              <a:cxn ang="0">
                <a:pos x="connsiteX1" y="connsiteY1"/>
              </a:cxn>
              <a:cxn ang="0">
                <a:pos x="connsiteX2" y="connsiteY2"/>
              </a:cxn>
            </a:cxnLst>
            <a:rect l="l" t="t" r="r" b="b"/>
            <a:pathLst>
              <a:path w="6519" h="316628">
                <a:moveTo>
                  <a:pt x="0" y="0"/>
                </a:moveTo>
                <a:lnTo>
                  <a:pt x="0" y="316628"/>
                </a:lnTo>
                <a:lnTo>
                  <a:pt x="0" y="316628"/>
                </a:lnTo>
              </a:path>
            </a:pathLst>
          </a:custGeom>
          <a:noFill/>
          <a:ln w="38100" cap="flat">
            <a:solidFill>
              <a:srgbClr val="000000"/>
            </a:solidFill>
            <a:prstDash val="solid"/>
            <a:miter/>
          </a:ln>
        </p:spPr>
        <p:txBody>
          <a:bodyPr rtlCol="0" anchor="ctr"/>
          <a:lstStyle/>
          <a:p>
            <a:endParaRPr lang="en-GB"/>
          </a:p>
        </p:txBody>
      </p:sp>
      <p:sp>
        <p:nvSpPr>
          <p:cNvPr id="25" name="Freeform 24">
            <a:extLst>
              <a:ext uri="{FF2B5EF4-FFF2-40B4-BE49-F238E27FC236}">
                <a16:creationId xmlns:a16="http://schemas.microsoft.com/office/drawing/2014/main" id="{F4C38EDB-A574-9DBC-AC9B-DFE201B77A6A}"/>
              </a:ext>
            </a:extLst>
          </p:cNvPr>
          <p:cNvSpPr/>
          <p:nvPr/>
        </p:nvSpPr>
        <p:spPr>
          <a:xfrm>
            <a:off x="1485727" y="3695588"/>
            <a:ext cx="92013" cy="90834"/>
          </a:xfrm>
          <a:custGeom>
            <a:avLst/>
            <a:gdLst>
              <a:gd name="connsiteX0" fmla="*/ 20659 w 20574"/>
              <a:gd name="connsiteY0" fmla="*/ 10114 h 20574"/>
              <a:gd name="connsiteX1" fmla="*/ 10372 w 20574"/>
              <a:gd name="connsiteY1" fmla="*/ 20401 h 20574"/>
              <a:gd name="connsiteX2" fmla="*/ 84 w 20574"/>
              <a:gd name="connsiteY2" fmla="*/ 10114 h 20574"/>
              <a:gd name="connsiteX3" fmla="*/ 10372 w 20574"/>
              <a:gd name="connsiteY3" fmla="*/ -174 h 20574"/>
              <a:gd name="connsiteX4" fmla="*/ 20659 w 20574"/>
              <a:gd name="connsiteY4" fmla="*/ 10114 h 20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74" h="20574">
                <a:moveTo>
                  <a:pt x="20659" y="10114"/>
                </a:moveTo>
                <a:cubicBezTo>
                  <a:pt x="20659" y="15792"/>
                  <a:pt x="16050" y="20401"/>
                  <a:pt x="10372" y="20401"/>
                </a:cubicBezTo>
                <a:cubicBezTo>
                  <a:pt x="4693" y="20401"/>
                  <a:pt x="84" y="15792"/>
                  <a:pt x="84" y="10114"/>
                </a:cubicBezTo>
                <a:cubicBezTo>
                  <a:pt x="84" y="4435"/>
                  <a:pt x="4693" y="-174"/>
                  <a:pt x="10372" y="-174"/>
                </a:cubicBezTo>
                <a:cubicBezTo>
                  <a:pt x="16050" y="-174"/>
                  <a:pt x="20659" y="4435"/>
                  <a:pt x="20659" y="10114"/>
                </a:cubicBezTo>
                <a:close/>
              </a:path>
            </a:pathLst>
          </a:custGeom>
          <a:noFill/>
          <a:ln w="38100" cap="flat">
            <a:solidFill>
              <a:srgbClr val="000000"/>
            </a:solidFill>
            <a:prstDash val="solid"/>
            <a:round/>
          </a:ln>
        </p:spPr>
        <p:txBody>
          <a:bodyPr rtlCol="0" anchor="ctr"/>
          <a:lstStyle/>
          <a:p>
            <a:endParaRPr lang="en-GB"/>
          </a:p>
        </p:txBody>
      </p:sp>
      <p:sp>
        <p:nvSpPr>
          <p:cNvPr id="29" name="Freeform 28">
            <a:extLst>
              <a:ext uri="{FF2B5EF4-FFF2-40B4-BE49-F238E27FC236}">
                <a16:creationId xmlns:a16="http://schemas.microsoft.com/office/drawing/2014/main" id="{494CA3F6-F6D0-7EA8-3332-4128A4D8B0D3}"/>
              </a:ext>
            </a:extLst>
          </p:cNvPr>
          <p:cNvSpPr/>
          <p:nvPr/>
        </p:nvSpPr>
        <p:spPr>
          <a:xfrm>
            <a:off x="2888392" y="4537469"/>
            <a:ext cx="92013" cy="90834"/>
          </a:xfrm>
          <a:custGeom>
            <a:avLst/>
            <a:gdLst>
              <a:gd name="connsiteX0" fmla="*/ 20707 w 20574"/>
              <a:gd name="connsiteY0" fmla="*/ 10138 h 20574"/>
              <a:gd name="connsiteX1" fmla="*/ 10419 w 20574"/>
              <a:gd name="connsiteY1" fmla="*/ 20426 h 20574"/>
              <a:gd name="connsiteX2" fmla="*/ 132 w 20574"/>
              <a:gd name="connsiteY2" fmla="*/ 10138 h 20574"/>
              <a:gd name="connsiteX3" fmla="*/ 10419 w 20574"/>
              <a:gd name="connsiteY3" fmla="*/ -149 h 20574"/>
              <a:gd name="connsiteX4" fmla="*/ 20707 w 20574"/>
              <a:gd name="connsiteY4" fmla="*/ 10138 h 20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74" h="20574">
                <a:moveTo>
                  <a:pt x="20707" y="10138"/>
                </a:moveTo>
                <a:cubicBezTo>
                  <a:pt x="20707" y="15817"/>
                  <a:pt x="16098" y="20426"/>
                  <a:pt x="10419" y="20426"/>
                </a:cubicBezTo>
                <a:cubicBezTo>
                  <a:pt x="4741" y="20426"/>
                  <a:pt x="132" y="15817"/>
                  <a:pt x="132" y="10138"/>
                </a:cubicBezTo>
                <a:cubicBezTo>
                  <a:pt x="132" y="4460"/>
                  <a:pt x="4741" y="-149"/>
                  <a:pt x="10419" y="-149"/>
                </a:cubicBezTo>
                <a:cubicBezTo>
                  <a:pt x="16098" y="-149"/>
                  <a:pt x="20707" y="4460"/>
                  <a:pt x="20707" y="10138"/>
                </a:cubicBezTo>
                <a:close/>
              </a:path>
            </a:pathLst>
          </a:custGeom>
          <a:noFill/>
          <a:ln w="38100" cap="flat">
            <a:solidFill>
              <a:srgbClr val="000000"/>
            </a:solidFill>
            <a:prstDash val="solid"/>
            <a:round/>
          </a:ln>
        </p:spPr>
        <p:txBody>
          <a:bodyPr rtlCol="0" anchor="ctr"/>
          <a:lstStyle/>
          <a:p>
            <a:endParaRPr lang="en-GB"/>
          </a:p>
        </p:txBody>
      </p:sp>
      <p:sp>
        <p:nvSpPr>
          <p:cNvPr id="30" name="Freeform 29">
            <a:extLst>
              <a:ext uri="{FF2B5EF4-FFF2-40B4-BE49-F238E27FC236}">
                <a16:creationId xmlns:a16="http://schemas.microsoft.com/office/drawing/2014/main" id="{BB0FEF3A-AFD7-82A9-F679-06EF15B92568}"/>
              </a:ext>
            </a:extLst>
          </p:cNvPr>
          <p:cNvSpPr/>
          <p:nvPr/>
        </p:nvSpPr>
        <p:spPr>
          <a:xfrm>
            <a:off x="2888392" y="2825723"/>
            <a:ext cx="92013" cy="90834"/>
          </a:xfrm>
          <a:custGeom>
            <a:avLst/>
            <a:gdLst>
              <a:gd name="connsiteX0" fmla="*/ 20707 w 20574"/>
              <a:gd name="connsiteY0" fmla="*/ 10090 h 20574"/>
              <a:gd name="connsiteX1" fmla="*/ 10419 w 20574"/>
              <a:gd name="connsiteY1" fmla="*/ 20377 h 20574"/>
              <a:gd name="connsiteX2" fmla="*/ 132 w 20574"/>
              <a:gd name="connsiteY2" fmla="*/ 10090 h 20574"/>
              <a:gd name="connsiteX3" fmla="*/ 10419 w 20574"/>
              <a:gd name="connsiteY3" fmla="*/ -198 h 20574"/>
              <a:gd name="connsiteX4" fmla="*/ 20707 w 20574"/>
              <a:gd name="connsiteY4" fmla="*/ 10090 h 20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74" h="20574">
                <a:moveTo>
                  <a:pt x="20707" y="10090"/>
                </a:moveTo>
                <a:cubicBezTo>
                  <a:pt x="20707" y="15768"/>
                  <a:pt x="16098" y="20377"/>
                  <a:pt x="10419" y="20377"/>
                </a:cubicBezTo>
                <a:cubicBezTo>
                  <a:pt x="4741" y="20377"/>
                  <a:pt x="132" y="15768"/>
                  <a:pt x="132" y="10090"/>
                </a:cubicBezTo>
                <a:cubicBezTo>
                  <a:pt x="132" y="4411"/>
                  <a:pt x="4741" y="-198"/>
                  <a:pt x="10419" y="-198"/>
                </a:cubicBezTo>
                <a:cubicBezTo>
                  <a:pt x="16098" y="-198"/>
                  <a:pt x="20707" y="4411"/>
                  <a:pt x="20707" y="10090"/>
                </a:cubicBezTo>
                <a:close/>
              </a:path>
            </a:pathLst>
          </a:custGeom>
          <a:noFill/>
          <a:ln w="38100" cap="flat">
            <a:solidFill>
              <a:srgbClr val="000000"/>
            </a:solidFill>
            <a:prstDash val="solid"/>
            <a:round/>
          </a:ln>
        </p:spPr>
        <p:txBody>
          <a:bodyPr rtlCol="0" anchor="ctr"/>
          <a:lstStyle/>
          <a:p>
            <a:endParaRPr lang="en-GB"/>
          </a:p>
        </p:txBody>
      </p:sp>
      <p:sp>
        <p:nvSpPr>
          <p:cNvPr id="65" name="TextBox 64">
            <a:extLst>
              <a:ext uri="{FF2B5EF4-FFF2-40B4-BE49-F238E27FC236}">
                <a16:creationId xmlns:a16="http://schemas.microsoft.com/office/drawing/2014/main" id="{05D7344B-EEA0-0A0B-906C-BAEC70E0326A}"/>
              </a:ext>
            </a:extLst>
          </p:cNvPr>
          <p:cNvSpPr txBox="1"/>
          <p:nvPr/>
        </p:nvSpPr>
        <p:spPr>
          <a:xfrm>
            <a:off x="4422374" y="2168569"/>
            <a:ext cx="393056" cy="523220"/>
          </a:xfrm>
          <a:prstGeom prst="rect">
            <a:avLst/>
          </a:prstGeom>
          <a:noFill/>
        </p:spPr>
        <p:txBody>
          <a:bodyPr wrap="none" rtlCol="0">
            <a:spAutoFit/>
          </a:bodyPr>
          <a:lstStyle/>
          <a:p>
            <a:r>
              <a:rPr lang="en-GB" sz="2800" dirty="0"/>
              <a:t>A</a:t>
            </a:r>
          </a:p>
        </p:txBody>
      </p:sp>
      <p:sp>
        <p:nvSpPr>
          <p:cNvPr id="66" name="TextBox 65">
            <a:extLst>
              <a:ext uri="{FF2B5EF4-FFF2-40B4-BE49-F238E27FC236}">
                <a16:creationId xmlns:a16="http://schemas.microsoft.com/office/drawing/2014/main" id="{AA39356B-1F34-6E9E-6F52-E7E7551B8497}"/>
              </a:ext>
            </a:extLst>
          </p:cNvPr>
          <p:cNvSpPr txBox="1"/>
          <p:nvPr/>
        </p:nvSpPr>
        <p:spPr>
          <a:xfrm>
            <a:off x="4422374" y="3050506"/>
            <a:ext cx="393056" cy="523220"/>
          </a:xfrm>
          <a:prstGeom prst="rect">
            <a:avLst/>
          </a:prstGeom>
          <a:noFill/>
        </p:spPr>
        <p:txBody>
          <a:bodyPr wrap="none" rtlCol="0">
            <a:spAutoFit/>
          </a:bodyPr>
          <a:lstStyle/>
          <a:p>
            <a:r>
              <a:rPr lang="en-GB" sz="2800" dirty="0"/>
              <a:t>B</a:t>
            </a:r>
          </a:p>
        </p:txBody>
      </p:sp>
      <p:sp>
        <p:nvSpPr>
          <p:cNvPr id="67" name="TextBox 66">
            <a:extLst>
              <a:ext uri="{FF2B5EF4-FFF2-40B4-BE49-F238E27FC236}">
                <a16:creationId xmlns:a16="http://schemas.microsoft.com/office/drawing/2014/main" id="{111402B4-66B4-9FA6-99FC-0B81AF5B5039}"/>
              </a:ext>
            </a:extLst>
          </p:cNvPr>
          <p:cNvSpPr txBox="1"/>
          <p:nvPr/>
        </p:nvSpPr>
        <p:spPr>
          <a:xfrm>
            <a:off x="4422374" y="3880147"/>
            <a:ext cx="375424" cy="523220"/>
          </a:xfrm>
          <a:prstGeom prst="rect">
            <a:avLst/>
          </a:prstGeom>
          <a:noFill/>
        </p:spPr>
        <p:txBody>
          <a:bodyPr wrap="none" rtlCol="0">
            <a:spAutoFit/>
          </a:bodyPr>
          <a:lstStyle/>
          <a:p>
            <a:r>
              <a:rPr lang="en-GB" sz="2800" dirty="0"/>
              <a:t>C</a:t>
            </a:r>
          </a:p>
        </p:txBody>
      </p:sp>
      <p:sp>
        <p:nvSpPr>
          <p:cNvPr id="68" name="TextBox 67">
            <a:extLst>
              <a:ext uri="{FF2B5EF4-FFF2-40B4-BE49-F238E27FC236}">
                <a16:creationId xmlns:a16="http://schemas.microsoft.com/office/drawing/2014/main" id="{A3B0A312-85C7-4D05-3A3B-FDAE6CDD06EF}"/>
              </a:ext>
            </a:extLst>
          </p:cNvPr>
          <p:cNvSpPr txBox="1"/>
          <p:nvPr/>
        </p:nvSpPr>
        <p:spPr>
          <a:xfrm>
            <a:off x="4422374" y="4762108"/>
            <a:ext cx="405880" cy="523220"/>
          </a:xfrm>
          <a:prstGeom prst="rect">
            <a:avLst/>
          </a:prstGeom>
          <a:noFill/>
        </p:spPr>
        <p:txBody>
          <a:bodyPr wrap="none" rtlCol="0">
            <a:spAutoFit/>
          </a:bodyPr>
          <a:lstStyle/>
          <a:p>
            <a:r>
              <a:rPr lang="en-GB" sz="2800" dirty="0"/>
              <a:t>D</a:t>
            </a:r>
          </a:p>
        </p:txBody>
      </p:sp>
      <p:sp>
        <p:nvSpPr>
          <p:cNvPr id="69" name="TextBox 68">
            <a:extLst>
              <a:ext uri="{FF2B5EF4-FFF2-40B4-BE49-F238E27FC236}">
                <a16:creationId xmlns:a16="http://schemas.microsoft.com/office/drawing/2014/main" id="{DCF55C26-E5FB-FB11-A882-AF8E118D2BD3}"/>
              </a:ext>
            </a:extLst>
          </p:cNvPr>
          <p:cNvSpPr txBox="1"/>
          <p:nvPr/>
        </p:nvSpPr>
        <p:spPr>
          <a:xfrm>
            <a:off x="7697586" y="3356927"/>
            <a:ext cx="1681871" cy="523220"/>
          </a:xfrm>
          <a:prstGeom prst="rect">
            <a:avLst/>
          </a:prstGeom>
          <a:noFill/>
        </p:spPr>
        <p:txBody>
          <a:bodyPr wrap="none" rtlCol="0">
            <a:spAutoFit/>
          </a:bodyPr>
          <a:lstStyle/>
          <a:p>
            <a:r>
              <a:rPr lang="en-GB" sz="2800" dirty="0"/>
              <a:t>(A B) (C D)</a:t>
            </a:r>
          </a:p>
        </p:txBody>
      </p:sp>
    </p:spTree>
    <p:extLst>
      <p:ext uri="{BB962C8B-B14F-4D97-AF65-F5344CB8AC3E}">
        <p14:creationId xmlns:p14="http://schemas.microsoft.com/office/powerpoint/2010/main" val="38339293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9E544-BA49-48D9-575F-9BD6D7AFC196}"/>
              </a:ext>
            </a:extLst>
          </p:cNvPr>
          <p:cNvSpPr>
            <a:spLocks noGrp="1"/>
          </p:cNvSpPr>
          <p:nvPr>
            <p:ph type="title"/>
          </p:nvPr>
        </p:nvSpPr>
        <p:spPr/>
        <p:txBody>
          <a:bodyPr/>
          <a:lstStyle/>
          <a:p>
            <a:r>
              <a:rPr lang="en-GB" dirty="0"/>
              <a:t>Phylogenetic trees</a:t>
            </a:r>
          </a:p>
        </p:txBody>
      </p:sp>
      <p:sp>
        <p:nvSpPr>
          <p:cNvPr id="11" name="Freeform 10">
            <a:extLst>
              <a:ext uri="{FF2B5EF4-FFF2-40B4-BE49-F238E27FC236}">
                <a16:creationId xmlns:a16="http://schemas.microsoft.com/office/drawing/2014/main" id="{F29CD8D6-1BBA-7A2C-0BA9-6BAB9B47FD57}"/>
              </a:ext>
            </a:extLst>
          </p:cNvPr>
          <p:cNvSpPr/>
          <p:nvPr/>
        </p:nvSpPr>
        <p:spPr>
          <a:xfrm>
            <a:off x="2933638" y="2430179"/>
            <a:ext cx="1388145" cy="881937"/>
          </a:xfrm>
          <a:custGeom>
            <a:avLst/>
            <a:gdLst>
              <a:gd name="connsiteX0" fmla="*/ 323734 w 325239"/>
              <a:gd name="connsiteY0" fmla="*/ 0 h 199763"/>
              <a:gd name="connsiteX1" fmla="*/ 0 w 325239"/>
              <a:gd name="connsiteY1" fmla="*/ 0 h 199763"/>
              <a:gd name="connsiteX2" fmla="*/ 0 w 325239"/>
              <a:gd name="connsiteY2" fmla="*/ 199764 h 199763"/>
              <a:gd name="connsiteX3" fmla="*/ 325240 w 325239"/>
              <a:gd name="connsiteY3" fmla="*/ 199764 h 199763"/>
            </a:gdLst>
            <a:ahLst/>
            <a:cxnLst>
              <a:cxn ang="0">
                <a:pos x="connsiteX0" y="connsiteY0"/>
              </a:cxn>
              <a:cxn ang="0">
                <a:pos x="connsiteX1" y="connsiteY1"/>
              </a:cxn>
              <a:cxn ang="0">
                <a:pos x="connsiteX2" y="connsiteY2"/>
              </a:cxn>
              <a:cxn ang="0">
                <a:pos x="connsiteX3" y="connsiteY3"/>
              </a:cxn>
            </a:cxnLst>
            <a:rect l="l" t="t" r="r" b="b"/>
            <a:pathLst>
              <a:path w="325239" h="199763">
                <a:moveTo>
                  <a:pt x="323734" y="0"/>
                </a:moveTo>
                <a:lnTo>
                  <a:pt x="0" y="0"/>
                </a:lnTo>
                <a:lnTo>
                  <a:pt x="0" y="199764"/>
                </a:lnTo>
                <a:lnTo>
                  <a:pt x="325240" y="199764"/>
                </a:lnTo>
              </a:path>
            </a:pathLst>
          </a:custGeom>
          <a:noFill/>
          <a:ln w="38100" cap="flat">
            <a:solidFill>
              <a:srgbClr val="000000"/>
            </a:solidFill>
            <a:prstDash val="solid"/>
            <a:miter/>
          </a:ln>
        </p:spPr>
        <p:txBody>
          <a:bodyPr rtlCol="0" anchor="ctr"/>
          <a:lstStyle/>
          <a:p>
            <a:endParaRPr lang="en-GB"/>
          </a:p>
        </p:txBody>
      </p:sp>
      <p:sp>
        <p:nvSpPr>
          <p:cNvPr id="12" name="Freeform 11">
            <a:extLst>
              <a:ext uri="{FF2B5EF4-FFF2-40B4-BE49-F238E27FC236}">
                <a16:creationId xmlns:a16="http://schemas.microsoft.com/office/drawing/2014/main" id="{03169847-DF01-82DB-138D-EA9D6705C9CF}"/>
              </a:ext>
            </a:extLst>
          </p:cNvPr>
          <p:cNvSpPr/>
          <p:nvPr/>
        </p:nvSpPr>
        <p:spPr>
          <a:xfrm>
            <a:off x="2933638" y="4141757"/>
            <a:ext cx="1388145" cy="881961"/>
          </a:xfrm>
          <a:custGeom>
            <a:avLst/>
            <a:gdLst>
              <a:gd name="connsiteX0" fmla="*/ 323734 w 325239"/>
              <a:gd name="connsiteY0" fmla="*/ 0 h 199768"/>
              <a:gd name="connsiteX1" fmla="*/ 0 w 325239"/>
              <a:gd name="connsiteY1" fmla="*/ 0 h 199768"/>
              <a:gd name="connsiteX2" fmla="*/ 0 w 325239"/>
              <a:gd name="connsiteY2" fmla="*/ 199769 h 199768"/>
              <a:gd name="connsiteX3" fmla="*/ 325240 w 325239"/>
              <a:gd name="connsiteY3" fmla="*/ 199769 h 199768"/>
            </a:gdLst>
            <a:ahLst/>
            <a:cxnLst>
              <a:cxn ang="0">
                <a:pos x="connsiteX0" y="connsiteY0"/>
              </a:cxn>
              <a:cxn ang="0">
                <a:pos x="connsiteX1" y="connsiteY1"/>
              </a:cxn>
              <a:cxn ang="0">
                <a:pos x="connsiteX2" y="connsiteY2"/>
              </a:cxn>
              <a:cxn ang="0">
                <a:pos x="connsiteX3" y="connsiteY3"/>
              </a:cxn>
            </a:cxnLst>
            <a:rect l="l" t="t" r="r" b="b"/>
            <a:pathLst>
              <a:path w="325239" h="199768">
                <a:moveTo>
                  <a:pt x="323734" y="0"/>
                </a:moveTo>
                <a:lnTo>
                  <a:pt x="0" y="0"/>
                </a:lnTo>
                <a:lnTo>
                  <a:pt x="0" y="199769"/>
                </a:lnTo>
                <a:lnTo>
                  <a:pt x="325240" y="199769"/>
                </a:lnTo>
              </a:path>
            </a:pathLst>
          </a:custGeom>
          <a:noFill/>
          <a:ln w="38100" cap="flat">
            <a:solidFill>
              <a:srgbClr val="000000"/>
            </a:solidFill>
            <a:prstDash val="solid"/>
            <a:miter/>
          </a:ln>
        </p:spPr>
        <p:txBody>
          <a:bodyPr rtlCol="0" anchor="ctr"/>
          <a:lstStyle/>
          <a:p>
            <a:endParaRPr lang="en-GB"/>
          </a:p>
        </p:txBody>
      </p:sp>
      <p:sp>
        <p:nvSpPr>
          <p:cNvPr id="15" name="Freeform 14">
            <a:extLst>
              <a:ext uri="{FF2B5EF4-FFF2-40B4-BE49-F238E27FC236}">
                <a16:creationId xmlns:a16="http://schemas.microsoft.com/office/drawing/2014/main" id="{BE87E480-EDCA-9767-0C71-AD699C294F43}"/>
              </a:ext>
            </a:extLst>
          </p:cNvPr>
          <p:cNvSpPr/>
          <p:nvPr/>
        </p:nvSpPr>
        <p:spPr>
          <a:xfrm>
            <a:off x="1515583" y="2871170"/>
            <a:ext cx="1433391" cy="28782"/>
          </a:xfrm>
          <a:custGeom>
            <a:avLst/>
            <a:gdLst>
              <a:gd name="connsiteX0" fmla="*/ 0 w 320507"/>
              <a:gd name="connsiteY0" fmla="*/ 0 h 6519"/>
              <a:gd name="connsiteX1" fmla="*/ 320507 w 320507"/>
              <a:gd name="connsiteY1" fmla="*/ 0 h 6519"/>
              <a:gd name="connsiteX2" fmla="*/ 320507 w 320507"/>
              <a:gd name="connsiteY2" fmla="*/ 0 h 6519"/>
            </a:gdLst>
            <a:ahLst/>
            <a:cxnLst>
              <a:cxn ang="0">
                <a:pos x="connsiteX0" y="connsiteY0"/>
              </a:cxn>
              <a:cxn ang="0">
                <a:pos x="connsiteX1" y="connsiteY1"/>
              </a:cxn>
              <a:cxn ang="0">
                <a:pos x="connsiteX2" y="connsiteY2"/>
              </a:cxn>
            </a:cxnLst>
            <a:rect l="l" t="t" r="r" b="b"/>
            <a:pathLst>
              <a:path w="320507" h="6519">
                <a:moveTo>
                  <a:pt x="0" y="0"/>
                </a:moveTo>
                <a:lnTo>
                  <a:pt x="320507" y="0"/>
                </a:lnTo>
                <a:lnTo>
                  <a:pt x="320507" y="0"/>
                </a:lnTo>
              </a:path>
            </a:pathLst>
          </a:custGeom>
          <a:noFill/>
          <a:ln w="38100" cap="flat">
            <a:solidFill>
              <a:srgbClr val="000000"/>
            </a:solidFill>
            <a:prstDash val="solid"/>
            <a:miter/>
          </a:ln>
        </p:spPr>
        <p:txBody>
          <a:bodyPr rtlCol="0" anchor="ctr"/>
          <a:lstStyle/>
          <a:p>
            <a:endParaRPr lang="en-GB"/>
          </a:p>
        </p:txBody>
      </p:sp>
      <p:sp>
        <p:nvSpPr>
          <p:cNvPr id="16" name="Freeform 15">
            <a:extLst>
              <a:ext uri="{FF2B5EF4-FFF2-40B4-BE49-F238E27FC236}">
                <a16:creationId xmlns:a16="http://schemas.microsoft.com/office/drawing/2014/main" id="{10C2BB5B-070C-5F99-F2FD-43FD177F8D53}"/>
              </a:ext>
            </a:extLst>
          </p:cNvPr>
          <p:cNvSpPr/>
          <p:nvPr/>
        </p:nvSpPr>
        <p:spPr>
          <a:xfrm>
            <a:off x="1515583" y="4582742"/>
            <a:ext cx="1433391" cy="28782"/>
          </a:xfrm>
          <a:custGeom>
            <a:avLst/>
            <a:gdLst>
              <a:gd name="connsiteX0" fmla="*/ 0 w 320507"/>
              <a:gd name="connsiteY0" fmla="*/ 0 h 6519"/>
              <a:gd name="connsiteX1" fmla="*/ 320507 w 320507"/>
              <a:gd name="connsiteY1" fmla="*/ 0 h 6519"/>
              <a:gd name="connsiteX2" fmla="*/ 320507 w 320507"/>
              <a:gd name="connsiteY2" fmla="*/ 0 h 6519"/>
            </a:gdLst>
            <a:ahLst/>
            <a:cxnLst>
              <a:cxn ang="0">
                <a:pos x="connsiteX0" y="connsiteY0"/>
              </a:cxn>
              <a:cxn ang="0">
                <a:pos x="connsiteX1" y="connsiteY1"/>
              </a:cxn>
              <a:cxn ang="0">
                <a:pos x="connsiteX2" y="connsiteY2"/>
              </a:cxn>
            </a:cxnLst>
            <a:rect l="l" t="t" r="r" b="b"/>
            <a:pathLst>
              <a:path w="320507" h="6519">
                <a:moveTo>
                  <a:pt x="0" y="0"/>
                </a:moveTo>
                <a:lnTo>
                  <a:pt x="320507" y="0"/>
                </a:lnTo>
                <a:lnTo>
                  <a:pt x="320507" y="0"/>
                </a:lnTo>
              </a:path>
            </a:pathLst>
          </a:custGeom>
          <a:noFill/>
          <a:ln w="38100" cap="flat">
            <a:solidFill>
              <a:srgbClr val="000000"/>
            </a:solidFill>
            <a:prstDash val="solid"/>
            <a:miter/>
          </a:ln>
        </p:spPr>
        <p:txBody>
          <a:bodyPr rtlCol="0" anchor="ctr"/>
          <a:lstStyle/>
          <a:p>
            <a:endParaRPr lang="en-GB"/>
          </a:p>
        </p:txBody>
      </p:sp>
      <p:sp>
        <p:nvSpPr>
          <p:cNvPr id="19" name="Freeform 18">
            <a:extLst>
              <a:ext uri="{FF2B5EF4-FFF2-40B4-BE49-F238E27FC236}">
                <a16:creationId xmlns:a16="http://schemas.microsoft.com/office/drawing/2014/main" id="{CFC35D44-022F-A84A-4FE0-0F562D3F2F63}"/>
              </a:ext>
            </a:extLst>
          </p:cNvPr>
          <p:cNvSpPr/>
          <p:nvPr/>
        </p:nvSpPr>
        <p:spPr>
          <a:xfrm>
            <a:off x="1528930" y="2869901"/>
            <a:ext cx="204468" cy="1741620"/>
          </a:xfrm>
          <a:custGeom>
            <a:avLst/>
            <a:gdLst>
              <a:gd name="connsiteX0" fmla="*/ 0 w 6519"/>
              <a:gd name="connsiteY0" fmla="*/ 0 h 316628"/>
              <a:gd name="connsiteX1" fmla="*/ 0 w 6519"/>
              <a:gd name="connsiteY1" fmla="*/ 316628 h 316628"/>
              <a:gd name="connsiteX2" fmla="*/ 0 w 6519"/>
              <a:gd name="connsiteY2" fmla="*/ 316628 h 316628"/>
            </a:gdLst>
            <a:ahLst/>
            <a:cxnLst>
              <a:cxn ang="0">
                <a:pos x="connsiteX0" y="connsiteY0"/>
              </a:cxn>
              <a:cxn ang="0">
                <a:pos x="connsiteX1" y="connsiteY1"/>
              </a:cxn>
              <a:cxn ang="0">
                <a:pos x="connsiteX2" y="connsiteY2"/>
              </a:cxn>
            </a:cxnLst>
            <a:rect l="l" t="t" r="r" b="b"/>
            <a:pathLst>
              <a:path w="6519" h="316628">
                <a:moveTo>
                  <a:pt x="0" y="0"/>
                </a:moveTo>
                <a:lnTo>
                  <a:pt x="0" y="316628"/>
                </a:lnTo>
                <a:lnTo>
                  <a:pt x="0" y="316628"/>
                </a:lnTo>
              </a:path>
            </a:pathLst>
          </a:custGeom>
          <a:noFill/>
          <a:ln w="38100" cap="flat">
            <a:solidFill>
              <a:srgbClr val="000000"/>
            </a:solidFill>
            <a:prstDash val="solid"/>
            <a:miter/>
          </a:ln>
        </p:spPr>
        <p:txBody>
          <a:bodyPr rtlCol="0" anchor="ctr"/>
          <a:lstStyle/>
          <a:p>
            <a:endParaRPr lang="en-GB"/>
          </a:p>
        </p:txBody>
      </p:sp>
      <p:sp>
        <p:nvSpPr>
          <p:cNvPr id="25" name="Freeform 24">
            <a:extLst>
              <a:ext uri="{FF2B5EF4-FFF2-40B4-BE49-F238E27FC236}">
                <a16:creationId xmlns:a16="http://schemas.microsoft.com/office/drawing/2014/main" id="{F4C38EDB-A574-9DBC-AC9B-DFE201B77A6A}"/>
              </a:ext>
            </a:extLst>
          </p:cNvPr>
          <p:cNvSpPr/>
          <p:nvPr/>
        </p:nvSpPr>
        <p:spPr>
          <a:xfrm>
            <a:off x="1485727" y="3695588"/>
            <a:ext cx="92013" cy="90834"/>
          </a:xfrm>
          <a:custGeom>
            <a:avLst/>
            <a:gdLst>
              <a:gd name="connsiteX0" fmla="*/ 20659 w 20574"/>
              <a:gd name="connsiteY0" fmla="*/ 10114 h 20574"/>
              <a:gd name="connsiteX1" fmla="*/ 10372 w 20574"/>
              <a:gd name="connsiteY1" fmla="*/ 20401 h 20574"/>
              <a:gd name="connsiteX2" fmla="*/ 84 w 20574"/>
              <a:gd name="connsiteY2" fmla="*/ 10114 h 20574"/>
              <a:gd name="connsiteX3" fmla="*/ 10372 w 20574"/>
              <a:gd name="connsiteY3" fmla="*/ -174 h 20574"/>
              <a:gd name="connsiteX4" fmla="*/ 20659 w 20574"/>
              <a:gd name="connsiteY4" fmla="*/ 10114 h 20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74" h="20574">
                <a:moveTo>
                  <a:pt x="20659" y="10114"/>
                </a:moveTo>
                <a:cubicBezTo>
                  <a:pt x="20659" y="15792"/>
                  <a:pt x="16050" y="20401"/>
                  <a:pt x="10372" y="20401"/>
                </a:cubicBezTo>
                <a:cubicBezTo>
                  <a:pt x="4693" y="20401"/>
                  <a:pt x="84" y="15792"/>
                  <a:pt x="84" y="10114"/>
                </a:cubicBezTo>
                <a:cubicBezTo>
                  <a:pt x="84" y="4435"/>
                  <a:pt x="4693" y="-174"/>
                  <a:pt x="10372" y="-174"/>
                </a:cubicBezTo>
                <a:cubicBezTo>
                  <a:pt x="16050" y="-174"/>
                  <a:pt x="20659" y="4435"/>
                  <a:pt x="20659" y="10114"/>
                </a:cubicBezTo>
                <a:close/>
              </a:path>
            </a:pathLst>
          </a:custGeom>
          <a:noFill/>
          <a:ln w="38100" cap="flat">
            <a:solidFill>
              <a:srgbClr val="000000"/>
            </a:solidFill>
            <a:prstDash val="solid"/>
            <a:round/>
          </a:ln>
        </p:spPr>
        <p:txBody>
          <a:bodyPr rtlCol="0" anchor="ctr"/>
          <a:lstStyle/>
          <a:p>
            <a:endParaRPr lang="en-GB"/>
          </a:p>
        </p:txBody>
      </p:sp>
      <p:sp>
        <p:nvSpPr>
          <p:cNvPr id="29" name="Freeform 28">
            <a:extLst>
              <a:ext uri="{FF2B5EF4-FFF2-40B4-BE49-F238E27FC236}">
                <a16:creationId xmlns:a16="http://schemas.microsoft.com/office/drawing/2014/main" id="{494CA3F6-F6D0-7EA8-3332-4128A4D8B0D3}"/>
              </a:ext>
            </a:extLst>
          </p:cNvPr>
          <p:cNvSpPr/>
          <p:nvPr/>
        </p:nvSpPr>
        <p:spPr>
          <a:xfrm>
            <a:off x="2888392" y="4537469"/>
            <a:ext cx="92013" cy="90834"/>
          </a:xfrm>
          <a:custGeom>
            <a:avLst/>
            <a:gdLst>
              <a:gd name="connsiteX0" fmla="*/ 20707 w 20574"/>
              <a:gd name="connsiteY0" fmla="*/ 10138 h 20574"/>
              <a:gd name="connsiteX1" fmla="*/ 10419 w 20574"/>
              <a:gd name="connsiteY1" fmla="*/ 20426 h 20574"/>
              <a:gd name="connsiteX2" fmla="*/ 132 w 20574"/>
              <a:gd name="connsiteY2" fmla="*/ 10138 h 20574"/>
              <a:gd name="connsiteX3" fmla="*/ 10419 w 20574"/>
              <a:gd name="connsiteY3" fmla="*/ -149 h 20574"/>
              <a:gd name="connsiteX4" fmla="*/ 20707 w 20574"/>
              <a:gd name="connsiteY4" fmla="*/ 10138 h 20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74" h="20574">
                <a:moveTo>
                  <a:pt x="20707" y="10138"/>
                </a:moveTo>
                <a:cubicBezTo>
                  <a:pt x="20707" y="15817"/>
                  <a:pt x="16098" y="20426"/>
                  <a:pt x="10419" y="20426"/>
                </a:cubicBezTo>
                <a:cubicBezTo>
                  <a:pt x="4741" y="20426"/>
                  <a:pt x="132" y="15817"/>
                  <a:pt x="132" y="10138"/>
                </a:cubicBezTo>
                <a:cubicBezTo>
                  <a:pt x="132" y="4460"/>
                  <a:pt x="4741" y="-149"/>
                  <a:pt x="10419" y="-149"/>
                </a:cubicBezTo>
                <a:cubicBezTo>
                  <a:pt x="16098" y="-149"/>
                  <a:pt x="20707" y="4460"/>
                  <a:pt x="20707" y="10138"/>
                </a:cubicBezTo>
                <a:close/>
              </a:path>
            </a:pathLst>
          </a:custGeom>
          <a:noFill/>
          <a:ln w="38100" cap="flat">
            <a:solidFill>
              <a:srgbClr val="000000"/>
            </a:solidFill>
            <a:prstDash val="solid"/>
            <a:round/>
          </a:ln>
        </p:spPr>
        <p:txBody>
          <a:bodyPr rtlCol="0" anchor="ctr"/>
          <a:lstStyle/>
          <a:p>
            <a:endParaRPr lang="en-GB"/>
          </a:p>
        </p:txBody>
      </p:sp>
      <p:sp>
        <p:nvSpPr>
          <p:cNvPr id="30" name="Freeform 29">
            <a:extLst>
              <a:ext uri="{FF2B5EF4-FFF2-40B4-BE49-F238E27FC236}">
                <a16:creationId xmlns:a16="http://schemas.microsoft.com/office/drawing/2014/main" id="{BB0FEF3A-AFD7-82A9-F679-06EF15B92568}"/>
              </a:ext>
            </a:extLst>
          </p:cNvPr>
          <p:cNvSpPr/>
          <p:nvPr/>
        </p:nvSpPr>
        <p:spPr>
          <a:xfrm>
            <a:off x="2888392" y="2825723"/>
            <a:ext cx="92013" cy="90834"/>
          </a:xfrm>
          <a:custGeom>
            <a:avLst/>
            <a:gdLst>
              <a:gd name="connsiteX0" fmla="*/ 20707 w 20574"/>
              <a:gd name="connsiteY0" fmla="*/ 10090 h 20574"/>
              <a:gd name="connsiteX1" fmla="*/ 10419 w 20574"/>
              <a:gd name="connsiteY1" fmla="*/ 20377 h 20574"/>
              <a:gd name="connsiteX2" fmla="*/ 132 w 20574"/>
              <a:gd name="connsiteY2" fmla="*/ 10090 h 20574"/>
              <a:gd name="connsiteX3" fmla="*/ 10419 w 20574"/>
              <a:gd name="connsiteY3" fmla="*/ -198 h 20574"/>
              <a:gd name="connsiteX4" fmla="*/ 20707 w 20574"/>
              <a:gd name="connsiteY4" fmla="*/ 10090 h 20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74" h="20574">
                <a:moveTo>
                  <a:pt x="20707" y="10090"/>
                </a:moveTo>
                <a:cubicBezTo>
                  <a:pt x="20707" y="15768"/>
                  <a:pt x="16098" y="20377"/>
                  <a:pt x="10419" y="20377"/>
                </a:cubicBezTo>
                <a:cubicBezTo>
                  <a:pt x="4741" y="20377"/>
                  <a:pt x="132" y="15768"/>
                  <a:pt x="132" y="10090"/>
                </a:cubicBezTo>
                <a:cubicBezTo>
                  <a:pt x="132" y="4411"/>
                  <a:pt x="4741" y="-198"/>
                  <a:pt x="10419" y="-198"/>
                </a:cubicBezTo>
                <a:cubicBezTo>
                  <a:pt x="16098" y="-198"/>
                  <a:pt x="20707" y="4411"/>
                  <a:pt x="20707" y="10090"/>
                </a:cubicBezTo>
                <a:close/>
              </a:path>
            </a:pathLst>
          </a:custGeom>
          <a:noFill/>
          <a:ln w="38100" cap="flat">
            <a:solidFill>
              <a:srgbClr val="000000"/>
            </a:solidFill>
            <a:prstDash val="solid"/>
            <a:round/>
          </a:ln>
        </p:spPr>
        <p:txBody>
          <a:bodyPr rtlCol="0" anchor="ctr"/>
          <a:lstStyle/>
          <a:p>
            <a:endParaRPr lang="en-GB"/>
          </a:p>
        </p:txBody>
      </p:sp>
      <p:sp>
        <p:nvSpPr>
          <p:cNvPr id="65" name="TextBox 64">
            <a:extLst>
              <a:ext uri="{FF2B5EF4-FFF2-40B4-BE49-F238E27FC236}">
                <a16:creationId xmlns:a16="http://schemas.microsoft.com/office/drawing/2014/main" id="{05D7344B-EEA0-0A0B-906C-BAEC70E0326A}"/>
              </a:ext>
            </a:extLst>
          </p:cNvPr>
          <p:cNvSpPr txBox="1"/>
          <p:nvPr/>
        </p:nvSpPr>
        <p:spPr>
          <a:xfrm>
            <a:off x="4422374" y="2168569"/>
            <a:ext cx="393056" cy="523220"/>
          </a:xfrm>
          <a:prstGeom prst="rect">
            <a:avLst/>
          </a:prstGeom>
          <a:noFill/>
        </p:spPr>
        <p:txBody>
          <a:bodyPr wrap="none" rtlCol="0">
            <a:spAutoFit/>
          </a:bodyPr>
          <a:lstStyle/>
          <a:p>
            <a:r>
              <a:rPr lang="en-GB" sz="2800" dirty="0"/>
              <a:t>A</a:t>
            </a:r>
          </a:p>
        </p:txBody>
      </p:sp>
      <p:sp>
        <p:nvSpPr>
          <p:cNvPr id="66" name="TextBox 65">
            <a:extLst>
              <a:ext uri="{FF2B5EF4-FFF2-40B4-BE49-F238E27FC236}">
                <a16:creationId xmlns:a16="http://schemas.microsoft.com/office/drawing/2014/main" id="{AA39356B-1F34-6E9E-6F52-E7E7551B8497}"/>
              </a:ext>
            </a:extLst>
          </p:cNvPr>
          <p:cNvSpPr txBox="1"/>
          <p:nvPr/>
        </p:nvSpPr>
        <p:spPr>
          <a:xfrm>
            <a:off x="4422374" y="3050506"/>
            <a:ext cx="393056" cy="523220"/>
          </a:xfrm>
          <a:prstGeom prst="rect">
            <a:avLst/>
          </a:prstGeom>
          <a:noFill/>
        </p:spPr>
        <p:txBody>
          <a:bodyPr wrap="none" rtlCol="0">
            <a:spAutoFit/>
          </a:bodyPr>
          <a:lstStyle/>
          <a:p>
            <a:r>
              <a:rPr lang="en-GB" sz="2800" dirty="0"/>
              <a:t>B</a:t>
            </a:r>
          </a:p>
        </p:txBody>
      </p:sp>
      <p:sp>
        <p:nvSpPr>
          <p:cNvPr id="67" name="TextBox 66">
            <a:extLst>
              <a:ext uri="{FF2B5EF4-FFF2-40B4-BE49-F238E27FC236}">
                <a16:creationId xmlns:a16="http://schemas.microsoft.com/office/drawing/2014/main" id="{111402B4-66B4-9FA6-99FC-0B81AF5B5039}"/>
              </a:ext>
            </a:extLst>
          </p:cNvPr>
          <p:cNvSpPr txBox="1"/>
          <p:nvPr/>
        </p:nvSpPr>
        <p:spPr>
          <a:xfrm>
            <a:off x="4422374" y="3880147"/>
            <a:ext cx="375424" cy="523220"/>
          </a:xfrm>
          <a:prstGeom prst="rect">
            <a:avLst/>
          </a:prstGeom>
          <a:noFill/>
        </p:spPr>
        <p:txBody>
          <a:bodyPr wrap="none" rtlCol="0">
            <a:spAutoFit/>
          </a:bodyPr>
          <a:lstStyle/>
          <a:p>
            <a:r>
              <a:rPr lang="en-GB" sz="2800" dirty="0"/>
              <a:t>C</a:t>
            </a:r>
          </a:p>
        </p:txBody>
      </p:sp>
      <p:sp>
        <p:nvSpPr>
          <p:cNvPr id="68" name="TextBox 67">
            <a:extLst>
              <a:ext uri="{FF2B5EF4-FFF2-40B4-BE49-F238E27FC236}">
                <a16:creationId xmlns:a16="http://schemas.microsoft.com/office/drawing/2014/main" id="{A3B0A312-85C7-4D05-3A3B-FDAE6CDD06EF}"/>
              </a:ext>
            </a:extLst>
          </p:cNvPr>
          <p:cNvSpPr txBox="1"/>
          <p:nvPr/>
        </p:nvSpPr>
        <p:spPr>
          <a:xfrm>
            <a:off x="4422374" y="4762108"/>
            <a:ext cx="405880" cy="523220"/>
          </a:xfrm>
          <a:prstGeom prst="rect">
            <a:avLst/>
          </a:prstGeom>
          <a:noFill/>
        </p:spPr>
        <p:txBody>
          <a:bodyPr wrap="none" rtlCol="0">
            <a:spAutoFit/>
          </a:bodyPr>
          <a:lstStyle/>
          <a:p>
            <a:r>
              <a:rPr lang="en-GB" sz="2800" dirty="0"/>
              <a:t>D</a:t>
            </a:r>
          </a:p>
        </p:txBody>
      </p:sp>
      <p:sp>
        <p:nvSpPr>
          <p:cNvPr id="69" name="TextBox 68">
            <a:extLst>
              <a:ext uri="{FF2B5EF4-FFF2-40B4-BE49-F238E27FC236}">
                <a16:creationId xmlns:a16="http://schemas.microsoft.com/office/drawing/2014/main" id="{DCF55C26-E5FB-FB11-A882-AF8E118D2BD3}"/>
              </a:ext>
            </a:extLst>
          </p:cNvPr>
          <p:cNvSpPr txBox="1"/>
          <p:nvPr/>
        </p:nvSpPr>
        <p:spPr>
          <a:xfrm>
            <a:off x="7697586" y="3356927"/>
            <a:ext cx="1899879" cy="523220"/>
          </a:xfrm>
          <a:prstGeom prst="rect">
            <a:avLst/>
          </a:prstGeom>
          <a:noFill/>
        </p:spPr>
        <p:txBody>
          <a:bodyPr wrap="none" rtlCol="0">
            <a:spAutoFit/>
          </a:bodyPr>
          <a:lstStyle/>
          <a:p>
            <a:r>
              <a:rPr lang="en-GB" sz="2800" dirty="0"/>
              <a:t>((A B) (C D))</a:t>
            </a:r>
          </a:p>
        </p:txBody>
      </p:sp>
    </p:spTree>
    <p:extLst>
      <p:ext uri="{BB962C8B-B14F-4D97-AF65-F5344CB8AC3E}">
        <p14:creationId xmlns:p14="http://schemas.microsoft.com/office/powerpoint/2010/main" val="3936060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9E544-BA49-48D9-575F-9BD6D7AFC196}"/>
              </a:ext>
            </a:extLst>
          </p:cNvPr>
          <p:cNvSpPr>
            <a:spLocks noGrp="1"/>
          </p:cNvSpPr>
          <p:nvPr>
            <p:ph type="title"/>
          </p:nvPr>
        </p:nvSpPr>
        <p:spPr/>
        <p:txBody>
          <a:bodyPr/>
          <a:lstStyle/>
          <a:p>
            <a:r>
              <a:rPr lang="en-GB" dirty="0"/>
              <a:t>Phylogenetic trees</a:t>
            </a:r>
          </a:p>
        </p:txBody>
      </p:sp>
      <p:sp>
        <p:nvSpPr>
          <p:cNvPr id="11" name="Freeform 10">
            <a:extLst>
              <a:ext uri="{FF2B5EF4-FFF2-40B4-BE49-F238E27FC236}">
                <a16:creationId xmlns:a16="http://schemas.microsoft.com/office/drawing/2014/main" id="{F29CD8D6-1BBA-7A2C-0BA9-6BAB9B47FD57}"/>
              </a:ext>
            </a:extLst>
          </p:cNvPr>
          <p:cNvSpPr/>
          <p:nvPr/>
        </p:nvSpPr>
        <p:spPr>
          <a:xfrm>
            <a:off x="2933638" y="2430179"/>
            <a:ext cx="1388145" cy="881937"/>
          </a:xfrm>
          <a:custGeom>
            <a:avLst/>
            <a:gdLst>
              <a:gd name="connsiteX0" fmla="*/ 323734 w 325239"/>
              <a:gd name="connsiteY0" fmla="*/ 0 h 199763"/>
              <a:gd name="connsiteX1" fmla="*/ 0 w 325239"/>
              <a:gd name="connsiteY1" fmla="*/ 0 h 199763"/>
              <a:gd name="connsiteX2" fmla="*/ 0 w 325239"/>
              <a:gd name="connsiteY2" fmla="*/ 199764 h 199763"/>
              <a:gd name="connsiteX3" fmla="*/ 325240 w 325239"/>
              <a:gd name="connsiteY3" fmla="*/ 199764 h 199763"/>
            </a:gdLst>
            <a:ahLst/>
            <a:cxnLst>
              <a:cxn ang="0">
                <a:pos x="connsiteX0" y="connsiteY0"/>
              </a:cxn>
              <a:cxn ang="0">
                <a:pos x="connsiteX1" y="connsiteY1"/>
              </a:cxn>
              <a:cxn ang="0">
                <a:pos x="connsiteX2" y="connsiteY2"/>
              </a:cxn>
              <a:cxn ang="0">
                <a:pos x="connsiteX3" y="connsiteY3"/>
              </a:cxn>
            </a:cxnLst>
            <a:rect l="l" t="t" r="r" b="b"/>
            <a:pathLst>
              <a:path w="325239" h="199763">
                <a:moveTo>
                  <a:pt x="323734" y="0"/>
                </a:moveTo>
                <a:lnTo>
                  <a:pt x="0" y="0"/>
                </a:lnTo>
                <a:lnTo>
                  <a:pt x="0" y="199764"/>
                </a:lnTo>
                <a:lnTo>
                  <a:pt x="325240" y="199764"/>
                </a:lnTo>
              </a:path>
            </a:pathLst>
          </a:custGeom>
          <a:noFill/>
          <a:ln w="38100" cap="flat">
            <a:solidFill>
              <a:srgbClr val="000000"/>
            </a:solidFill>
            <a:prstDash val="solid"/>
            <a:miter/>
          </a:ln>
        </p:spPr>
        <p:txBody>
          <a:bodyPr rtlCol="0" anchor="ctr"/>
          <a:lstStyle/>
          <a:p>
            <a:endParaRPr lang="en-GB"/>
          </a:p>
        </p:txBody>
      </p:sp>
      <p:sp>
        <p:nvSpPr>
          <p:cNvPr id="12" name="Freeform 11">
            <a:extLst>
              <a:ext uri="{FF2B5EF4-FFF2-40B4-BE49-F238E27FC236}">
                <a16:creationId xmlns:a16="http://schemas.microsoft.com/office/drawing/2014/main" id="{03169847-DF01-82DB-138D-EA9D6705C9CF}"/>
              </a:ext>
            </a:extLst>
          </p:cNvPr>
          <p:cNvSpPr/>
          <p:nvPr/>
        </p:nvSpPr>
        <p:spPr>
          <a:xfrm>
            <a:off x="2933638" y="4141757"/>
            <a:ext cx="1388145" cy="881961"/>
          </a:xfrm>
          <a:custGeom>
            <a:avLst/>
            <a:gdLst>
              <a:gd name="connsiteX0" fmla="*/ 323734 w 325239"/>
              <a:gd name="connsiteY0" fmla="*/ 0 h 199768"/>
              <a:gd name="connsiteX1" fmla="*/ 0 w 325239"/>
              <a:gd name="connsiteY1" fmla="*/ 0 h 199768"/>
              <a:gd name="connsiteX2" fmla="*/ 0 w 325239"/>
              <a:gd name="connsiteY2" fmla="*/ 199769 h 199768"/>
              <a:gd name="connsiteX3" fmla="*/ 325240 w 325239"/>
              <a:gd name="connsiteY3" fmla="*/ 199769 h 199768"/>
            </a:gdLst>
            <a:ahLst/>
            <a:cxnLst>
              <a:cxn ang="0">
                <a:pos x="connsiteX0" y="connsiteY0"/>
              </a:cxn>
              <a:cxn ang="0">
                <a:pos x="connsiteX1" y="connsiteY1"/>
              </a:cxn>
              <a:cxn ang="0">
                <a:pos x="connsiteX2" y="connsiteY2"/>
              </a:cxn>
              <a:cxn ang="0">
                <a:pos x="connsiteX3" y="connsiteY3"/>
              </a:cxn>
            </a:cxnLst>
            <a:rect l="l" t="t" r="r" b="b"/>
            <a:pathLst>
              <a:path w="325239" h="199768">
                <a:moveTo>
                  <a:pt x="323734" y="0"/>
                </a:moveTo>
                <a:lnTo>
                  <a:pt x="0" y="0"/>
                </a:lnTo>
                <a:lnTo>
                  <a:pt x="0" y="199769"/>
                </a:lnTo>
                <a:lnTo>
                  <a:pt x="325240" y="199769"/>
                </a:lnTo>
              </a:path>
            </a:pathLst>
          </a:custGeom>
          <a:noFill/>
          <a:ln w="38100" cap="flat">
            <a:solidFill>
              <a:srgbClr val="000000"/>
            </a:solidFill>
            <a:prstDash val="solid"/>
            <a:miter/>
          </a:ln>
        </p:spPr>
        <p:txBody>
          <a:bodyPr rtlCol="0" anchor="ctr"/>
          <a:lstStyle/>
          <a:p>
            <a:endParaRPr lang="en-GB"/>
          </a:p>
        </p:txBody>
      </p:sp>
      <p:sp>
        <p:nvSpPr>
          <p:cNvPr id="15" name="Freeform 14">
            <a:extLst>
              <a:ext uri="{FF2B5EF4-FFF2-40B4-BE49-F238E27FC236}">
                <a16:creationId xmlns:a16="http://schemas.microsoft.com/office/drawing/2014/main" id="{BE87E480-EDCA-9767-0C71-AD699C294F43}"/>
              </a:ext>
            </a:extLst>
          </p:cNvPr>
          <p:cNvSpPr/>
          <p:nvPr/>
        </p:nvSpPr>
        <p:spPr>
          <a:xfrm>
            <a:off x="1515583" y="2871170"/>
            <a:ext cx="1433391" cy="28782"/>
          </a:xfrm>
          <a:custGeom>
            <a:avLst/>
            <a:gdLst>
              <a:gd name="connsiteX0" fmla="*/ 0 w 320507"/>
              <a:gd name="connsiteY0" fmla="*/ 0 h 6519"/>
              <a:gd name="connsiteX1" fmla="*/ 320507 w 320507"/>
              <a:gd name="connsiteY1" fmla="*/ 0 h 6519"/>
              <a:gd name="connsiteX2" fmla="*/ 320507 w 320507"/>
              <a:gd name="connsiteY2" fmla="*/ 0 h 6519"/>
            </a:gdLst>
            <a:ahLst/>
            <a:cxnLst>
              <a:cxn ang="0">
                <a:pos x="connsiteX0" y="connsiteY0"/>
              </a:cxn>
              <a:cxn ang="0">
                <a:pos x="connsiteX1" y="connsiteY1"/>
              </a:cxn>
              <a:cxn ang="0">
                <a:pos x="connsiteX2" y="connsiteY2"/>
              </a:cxn>
            </a:cxnLst>
            <a:rect l="l" t="t" r="r" b="b"/>
            <a:pathLst>
              <a:path w="320507" h="6519">
                <a:moveTo>
                  <a:pt x="0" y="0"/>
                </a:moveTo>
                <a:lnTo>
                  <a:pt x="320507" y="0"/>
                </a:lnTo>
                <a:lnTo>
                  <a:pt x="320507" y="0"/>
                </a:lnTo>
              </a:path>
            </a:pathLst>
          </a:custGeom>
          <a:noFill/>
          <a:ln w="38100" cap="flat">
            <a:solidFill>
              <a:srgbClr val="000000"/>
            </a:solidFill>
            <a:prstDash val="solid"/>
            <a:miter/>
          </a:ln>
        </p:spPr>
        <p:txBody>
          <a:bodyPr rtlCol="0" anchor="ctr"/>
          <a:lstStyle/>
          <a:p>
            <a:endParaRPr lang="en-GB"/>
          </a:p>
        </p:txBody>
      </p:sp>
      <p:sp>
        <p:nvSpPr>
          <p:cNvPr id="16" name="Freeform 15">
            <a:extLst>
              <a:ext uri="{FF2B5EF4-FFF2-40B4-BE49-F238E27FC236}">
                <a16:creationId xmlns:a16="http://schemas.microsoft.com/office/drawing/2014/main" id="{10C2BB5B-070C-5F99-F2FD-43FD177F8D53}"/>
              </a:ext>
            </a:extLst>
          </p:cNvPr>
          <p:cNvSpPr/>
          <p:nvPr/>
        </p:nvSpPr>
        <p:spPr>
          <a:xfrm>
            <a:off x="1515583" y="4582742"/>
            <a:ext cx="1433391" cy="28782"/>
          </a:xfrm>
          <a:custGeom>
            <a:avLst/>
            <a:gdLst>
              <a:gd name="connsiteX0" fmla="*/ 0 w 320507"/>
              <a:gd name="connsiteY0" fmla="*/ 0 h 6519"/>
              <a:gd name="connsiteX1" fmla="*/ 320507 w 320507"/>
              <a:gd name="connsiteY1" fmla="*/ 0 h 6519"/>
              <a:gd name="connsiteX2" fmla="*/ 320507 w 320507"/>
              <a:gd name="connsiteY2" fmla="*/ 0 h 6519"/>
            </a:gdLst>
            <a:ahLst/>
            <a:cxnLst>
              <a:cxn ang="0">
                <a:pos x="connsiteX0" y="connsiteY0"/>
              </a:cxn>
              <a:cxn ang="0">
                <a:pos x="connsiteX1" y="connsiteY1"/>
              </a:cxn>
              <a:cxn ang="0">
                <a:pos x="connsiteX2" y="connsiteY2"/>
              </a:cxn>
            </a:cxnLst>
            <a:rect l="l" t="t" r="r" b="b"/>
            <a:pathLst>
              <a:path w="320507" h="6519">
                <a:moveTo>
                  <a:pt x="0" y="0"/>
                </a:moveTo>
                <a:lnTo>
                  <a:pt x="320507" y="0"/>
                </a:lnTo>
                <a:lnTo>
                  <a:pt x="320507" y="0"/>
                </a:lnTo>
              </a:path>
            </a:pathLst>
          </a:custGeom>
          <a:noFill/>
          <a:ln w="38100" cap="flat">
            <a:solidFill>
              <a:srgbClr val="000000"/>
            </a:solidFill>
            <a:prstDash val="solid"/>
            <a:miter/>
          </a:ln>
        </p:spPr>
        <p:txBody>
          <a:bodyPr rtlCol="0" anchor="ctr"/>
          <a:lstStyle/>
          <a:p>
            <a:endParaRPr lang="en-GB"/>
          </a:p>
        </p:txBody>
      </p:sp>
      <p:sp>
        <p:nvSpPr>
          <p:cNvPr id="19" name="Freeform 18">
            <a:extLst>
              <a:ext uri="{FF2B5EF4-FFF2-40B4-BE49-F238E27FC236}">
                <a16:creationId xmlns:a16="http://schemas.microsoft.com/office/drawing/2014/main" id="{CFC35D44-022F-A84A-4FE0-0F562D3F2F63}"/>
              </a:ext>
            </a:extLst>
          </p:cNvPr>
          <p:cNvSpPr/>
          <p:nvPr/>
        </p:nvSpPr>
        <p:spPr>
          <a:xfrm>
            <a:off x="1528930" y="2869901"/>
            <a:ext cx="204468" cy="1741620"/>
          </a:xfrm>
          <a:custGeom>
            <a:avLst/>
            <a:gdLst>
              <a:gd name="connsiteX0" fmla="*/ 0 w 6519"/>
              <a:gd name="connsiteY0" fmla="*/ 0 h 316628"/>
              <a:gd name="connsiteX1" fmla="*/ 0 w 6519"/>
              <a:gd name="connsiteY1" fmla="*/ 316628 h 316628"/>
              <a:gd name="connsiteX2" fmla="*/ 0 w 6519"/>
              <a:gd name="connsiteY2" fmla="*/ 316628 h 316628"/>
            </a:gdLst>
            <a:ahLst/>
            <a:cxnLst>
              <a:cxn ang="0">
                <a:pos x="connsiteX0" y="connsiteY0"/>
              </a:cxn>
              <a:cxn ang="0">
                <a:pos x="connsiteX1" y="connsiteY1"/>
              </a:cxn>
              <a:cxn ang="0">
                <a:pos x="connsiteX2" y="connsiteY2"/>
              </a:cxn>
            </a:cxnLst>
            <a:rect l="l" t="t" r="r" b="b"/>
            <a:pathLst>
              <a:path w="6519" h="316628">
                <a:moveTo>
                  <a:pt x="0" y="0"/>
                </a:moveTo>
                <a:lnTo>
                  <a:pt x="0" y="316628"/>
                </a:lnTo>
                <a:lnTo>
                  <a:pt x="0" y="316628"/>
                </a:lnTo>
              </a:path>
            </a:pathLst>
          </a:custGeom>
          <a:noFill/>
          <a:ln w="38100" cap="flat">
            <a:solidFill>
              <a:srgbClr val="000000"/>
            </a:solidFill>
            <a:prstDash val="solid"/>
            <a:miter/>
          </a:ln>
        </p:spPr>
        <p:txBody>
          <a:bodyPr rtlCol="0" anchor="ctr"/>
          <a:lstStyle/>
          <a:p>
            <a:endParaRPr lang="en-GB"/>
          </a:p>
        </p:txBody>
      </p:sp>
      <p:sp>
        <p:nvSpPr>
          <p:cNvPr id="25" name="Freeform 24">
            <a:extLst>
              <a:ext uri="{FF2B5EF4-FFF2-40B4-BE49-F238E27FC236}">
                <a16:creationId xmlns:a16="http://schemas.microsoft.com/office/drawing/2014/main" id="{F4C38EDB-A574-9DBC-AC9B-DFE201B77A6A}"/>
              </a:ext>
            </a:extLst>
          </p:cNvPr>
          <p:cNvSpPr/>
          <p:nvPr/>
        </p:nvSpPr>
        <p:spPr>
          <a:xfrm>
            <a:off x="1485727" y="3695588"/>
            <a:ext cx="92013" cy="90834"/>
          </a:xfrm>
          <a:custGeom>
            <a:avLst/>
            <a:gdLst>
              <a:gd name="connsiteX0" fmla="*/ 20659 w 20574"/>
              <a:gd name="connsiteY0" fmla="*/ 10114 h 20574"/>
              <a:gd name="connsiteX1" fmla="*/ 10372 w 20574"/>
              <a:gd name="connsiteY1" fmla="*/ 20401 h 20574"/>
              <a:gd name="connsiteX2" fmla="*/ 84 w 20574"/>
              <a:gd name="connsiteY2" fmla="*/ 10114 h 20574"/>
              <a:gd name="connsiteX3" fmla="*/ 10372 w 20574"/>
              <a:gd name="connsiteY3" fmla="*/ -174 h 20574"/>
              <a:gd name="connsiteX4" fmla="*/ 20659 w 20574"/>
              <a:gd name="connsiteY4" fmla="*/ 10114 h 20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74" h="20574">
                <a:moveTo>
                  <a:pt x="20659" y="10114"/>
                </a:moveTo>
                <a:cubicBezTo>
                  <a:pt x="20659" y="15792"/>
                  <a:pt x="16050" y="20401"/>
                  <a:pt x="10372" y="20401"/>
                </a:cubicBezTo>
                <a:cubicBezTo>
                  <a:pt x="4693" y="20401"/>
                  <a:pt x="84" y="15792"/>
                  <a:pt x="84" y="10114"/>
                </a:cubicBezTo>
                <a:cubicBezTo>
                  <a:pt x="84" y="4435"/>
                  <a:pt x="4693" y="-174"/>
                  <a:pt x="10372" y="-174"/>
                </a:cubicBezTo>
                <a:cubicBezTo>
                  <a:pt x="16050" y="-174"/>
                  <a:pt x="20659" y="4435"/>
                  <a:pt x="20659" y="10114"/>
                </a:cubicBezTo>
                <a:close/>
              </a:path>
            </a:pathLst>
          </a:custGeom>
          <a:noFill/>
          <a:ln w="38100" cap="flat">
            <a:solidFill>
              <a:srgbClr val="000000"/>
            </a:solidFill>
            <a:prstDash val="solid"/>
            <a:round/>
          </a:ln>
        </p:spPr>
        <p:txBody>
          <a:bodyPr rtlCol="0" anchor="ctr"/>
          <a:lstStyle/>
          <a:p>
            <a:endParaRPr lang="en-GB"/>
          </a:p>
        </p:txBody>
      </p:sp>
      <p:sp>
        <p:nvSpPr>
          <p:cNvPr id="29" name="Freeform 28">
            <a:extLst>
              <a:ext uri="{FF2B5EF4-FFF2-40B4-BE49-F238E27FC236}">
                <a16:creationId xmlns:a16="http://schemas.microsoft.com/office/drawing/2014/main" id="{494CA3F6-F6D0-7EA8-3332-4128A4D8B0D3}"/>
              </a:ext>
            </a:extLst>
          </p:cNvPr>
          <p:cNvSpPr/>
          <p:nvPr/>
        </p:nvSpPr>
        <p:spPr>
          <a:xfrm>
            <a:off x="2888392" y="4537469"/>
            <a:ext cx="92013" cy="90834"/>
          </a:xfrm>
          <a:custGeom>
            <a:avLst/>
            <a:gdLst>
              <a:gd name="connsiteX0" fmla="*/ 20707 w 20574"/>
              <a:gd name="connsiteY0" fmla="*/ 10138 h 20574"/>
              <a:gd name="connsiteX1" fmla="*/ 10419 w 20574"/>
              <a:gd name="connsiteY1" fmla="*/ 20426 h 20574"/>
              <a:gd name="connsiteX2" fmla="*/ 132 w 20574"/>
              <a:gd name="connsiteY2" fmla="*/ 10138 h 20574"/>
              <a:gd name="connsiteX3" fmla="*/ 10419 w 20574"/>
              <a:gd name="connsiteY3" fmla="*/ -149 h 20574"/>
              <a:gd name="connsiteX4" fmla="*/ 20707 w 20574"/>
              <a:gd name="connsiteY4" fmla="*/ 10138 h 20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74" h="20574">
                <a:moveTo>
                  <a:pt x="20707" y="10138"/>
                </a:moveTo>
                <a:cubicBezTo>
                  <a:pt x="20707" y="15817"/>
                  <a:pt x="16098" y="20426"/>
                  <a:pt x="10419" y="20426"/>
                </a:cubicBezTo>
                <a:cubicBezTo>
                  <a:pt x="4741" y="20426"/>
                  <a:pt x="132" y="15817"/>
                  <a:pt x="132" y="10138"/>
                </a:cubicBezTo>
                <a:cubicBezTo>
                  <a:pt x="132" y="4460"/>
                  <a:pt x="4741" y="-149"/>
                  <a:pt x="10419" y="-149"/>
                </a:cubicBezTo>
                <a:cubicBezTo>
                  <a:pt x="16098" y="-149"/>
                  <a:pt x="20707" y="4460"/>
                  <a:pt x="20707" y="10138"/>
                </a:cubicBezTo>
                <a:close/>
              </a:path>
            </a:pathLst>
          </a:custGeom>
          <a:noFill/>
          <a:ln w="38100" cap="flat">
            <a:solidFill>
              <a:srgbClr val="000000"/>
            </a:solidFill>
            <a:prstDash val="solid"/>
            <a:round/>
          </a:ln>
        </p:spPr>
        <p:txBody>
          <a:bodyPr rtlCol="0" anchor="ctr"/>
          <a:lstStyle/>
          <a:p>
            <a:endParaRPr lang="en-GB"/>
          </a:p>
        </p:txBody>
      </p:sp>
      <p:sp>
        <p:nvSpPr>
          <p:cNvPr id="30" name="Freeform 29">
            <a:extLst>
              <a:ext uri="{FF2B5EF4-FFF2-40B4-BE49-F238E27FC236}">
                <a16:creationId xmlns:a16="http://schemas.microsoft.com/office/drawing/2014/main" id="{BB0FEF3A-AFD7-82A9-F679-06EF15B92568}"/>
              </a:ext>
            </a:extLst>
          </p:cNvPr>
          <p:cNvSpPr/>
          <p:nvPr/>
        </p:nvSpPr>
        <p:spPr>
          <a:xfrm>
            <a:off x="2888392" y="2825723"/>
            <a:ext cx="92013" cy="90834"/>
          </a:xfrm>
          <a:custGeom>
            <a:avLst/>
            <a:gdLst>
              <a:gd name="connsiteX0" fmla="*/ 20707 w 20574"/>
              <a:gd name="connsiteY0" fmla="*/ 10090 h 20574"/>
              <a:gd name="connsiteX1" fmla="*/ 10419 w 20574"/>
              <a:gd name="connsiteY1" fmla="*/ 20377 h 20574"/>
              <a:gd name="connsiteX2" fmla="*/ 132 w 20574"/>
              <a:gd name="connsiteY2" fmla="*/ 10090 h 20574"/>
              <a:gd name="connsiteX3" fmla="*/ 10419 w 20574"/>
              <a:gd name="connsiteY3" fmla="*/ -198 h 20574"/>
              <a:gd name="connsiteX4" fmla="*/ 20707 w 20574"/>
              <a:gd name="connsiteY4" fmla="*/ 10090 h 20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74" h="20574">
                <a:moveTo>
                  <a:pt x="20707" y="10090"/>
                </a:moveTo>
                <a:cubicBezTo>
                  <a:pt x="20707" y="15768"/>
                  <a:pt x="16098" y="20377"/>
                  <a:pt x="10419" y="20377"/>
                </a:cubicBezTo>
                <a:cubicBezTo>
                  <a:pt x="4741" y="20377"/>
                  <a:pt x="132" y="15768"/>
                  <a:pt x="132" y="10090"/>
                </a:cubicBezTo>
                <a:cubicBezTo>
                  <a:pt x="132" y="4411"/>
                  <a:pt x="4741" y="-198"/>
                  <a:pt x="10419" y="-198"/>
                </a:cubicBezTo>
                <a:cubicBezTo>
                  <a:pt x="16098" y="-198"/>
                  <a:pt x="20707" y="4411"/>
                  <a:pt x="20707" y="10090"/>
                </a:cubicBezTo>
                <a:close/>
              </a:path>
            </a:pathLst>
          </a:custGeom>
          <a:noFill/>
          <a:ln w="38100" cap="flat">
            <a:solidFill>
              <a:srgbClr val="000000"/>
            </a:solidFill>
            <a:prstDash val="solid"/>
            <a:round/>
          </a:ln>
        </p:spPr>
        <p:txBody>
          <a:bodyPr rtlCol="0" anchor="ctr"/>
          <a:lstStyle/>
          <a:p>
            <a:endParaRPr lang="en-GB"/>
          </a:p>
        </p:txBody>
      </p:sp>
      <p:sp>
        <p:nvSpPr>
          <p:cNvPr id="65" name="TextBox 64">
            <a:extLst>
              <a:ext uri="{FF2B5EF4-FFF2-40B4-BE49-F238E27FC236}">
                <a16:creationId xmlns:a16="http://schemas.microsoft.com/office/drawing/2014/main" id="{05D7344B-EEA0-0A0B-906C-BAEC70E0326A}"/>
              </a:ext>
            </a:extLst>
          </p:cNvPr>
          <p:cNvSpPr txBox="1"/>
          <p:nvPr/>
        </p:nvSpPr>
        <p:spPr>
          <a:xfrm>
            <a:off x="4422374" y="2168569"/>
            <a:ext cx="393056" cy="523220"/>
          </a:xfrm>
          <a:prstGeom prst="rect">
            <a:avLst/>
          </a:prstGeom>
          <a:noFill/>
        </p:spPr>
        <p:txBody>
          <a:bodyPr wrap="none" rtlCol="0">
            <a:spAutoFit/>
          </a:bodyPr>
          <a:lstStyle/>
          <a:p>
            <a:r>
              <a:rPr lang="en-GB" sz="2800" dirty="0"/>
              <a:t>A</a:t>
            </a:r>
          </a:p>
        </p:txBody>
      </p:sp>
      <p:sp>
        <p:nvSpPr>
          <p:cNvPr id="66" name="TextBox 65">
            <a:extLst>
              <a:ext uri="{FF2B5EF4-FFF2-40B4-BE49-F238E27FC236}">
                <a16:creationId xmlns:a16="http://schemas.microsoft.com/office/drawing/2014/main" id="{AA39356B-1F34-6E9E-6F52-E7E7551B8497}"/>
              </a:ext>
            </a:extLst>
          </p:cNvPr>
          <p:cNvSpPr txBox="1"/>
          <p:nvPr/>
        </p:nvSpPr>
        <p:spPr>
          <a:xfrm>
            <a:off x="4422374" y="3050506"/>
            <a:ext cx="393056" cy="523220"/>
          </a:xfrm>
          <a:prstGeom prst="rect">
            <a:avLst/>
          </a:prstGeom>
          <a:noFill/>
        </p:spPr>
        <p:txBody>
          <a:bodyPr wrap="none" rtlCol="0">
            <a:spAutoFit/>
          </a:bodyPr>
          <a:lstStyle/>
          <a:p>
            <a:r>
              <a:rPr lang="en-GB" sz="2800" dirty="0"/>
              <a:t>B</a:t>
            </a:r>
          </a:p>
        </p:txBody>
      </p:sp>
      <p:sp>
        <p:nvSpPr>
          <p:cNvPr id="67" name="TextBox 66">
            <a:extLst>
              <a:ext uri="{FF2B5EF4-FFF2-40B4-BE49-F238E27FC236}">
                <a16:creationId xmlns:a16="http://schemas.microsoft.com/office/drawing/2014/main" id="{111402B4-66B4-9FA6-99FC-0B81AF5B5039}"/>
              </a:ext>
            </a:extLst>
          </p:cNvPr>
          <p:cNvSpPr txBox="1"/>
          <p:nvPr/>
        </p:nvSpPr>
        <p:spPr>
          <a:xfrm>
            <a:off x="4422374" y="3880147"/>
            <a:ext cx="375424" cy="523220"/>
          </a:xfrm>
          <a:prstGeom prst="rect">
            <a:avLst/>
          </a:prstGeom>
          <a:noFill/>
        </p:spPr>
        <p:txBody>
          <a:bodyPr wrap="none" rtlCol="0">
            <a:spAutoFit/>
          </a:bodyPr>
          <a:lstStyle/>
          <a:p>
            <a:r>
              <a:rPr lang="en-GB" sz="2800" dirty="0"/>
              <a:t>C</a:t>
            </a:r>
          </a:p>
        </p:txBody>
      </p:sp>
      <p:sp>
        <p:nvSpPr>
          <p:cNvPr id="68" name="TextBox 67">
            <a:extLst>
              <a:ext uri="{FF2B5EF4-FFF2-40B4-BE49-F238E27FC236}">
                <a16:creationId xmlns:a16="http://schemas.microsoft.com/office/drawing/2014/main" id="{A3B0A312-85C7-4D05-3A3B-FDAE6CDD06EF}"/>
              </a:ext>
            </a:extLst>
          </p:cNvPr>
          <p:cNvSpPr txBox="1"/>
          <p:nvPr/>
        </p:nvSpPr>
        <p:spPr>
          <a:xfrm>
            <a:off x="4422374" y="4762108"/>
            <a:ext cx="405880" cy="523220"/>
          </a:xfrm>
          <a:prstGeom prst="rect">
            <a:avLst/>
          </a:prstGeom>
          <a:noFill/>
        </p:spPr>
        <p:txBody>
          <a:bodyPr wrap="none" rtlCol="0">
            <a:spAutoFit/>
          </a:bodyPr>
          <a:lstStyle/>
          <a:p>
            <a:r>
              <a:rPr lang="en-GB" sz="2800" dirty="0"/>
              <a:t>D</a:t>
            </a:r>
          </a:p>
        </p:txBody>
      </p:sp>
      <p:sp>
        <p:nvSpPr>
          <p:cNvPr id="69" name="TextBox 68">
            <a:extLst>
              <a:ext uri="{FF2B5EF4-FFF2-40B4-BE49-F238E27FC236}">
                <a16:creationId xmlns:a16="http://schemas.microsoft.com/office/drawing/2014/main" id="{DCF55C26-E5FB-FB11-A882-AF8E118D2BD3}"/>
              </a:ext>
            </a:extLst>
          </p:cNvPr>
          <p:cNvSpPr txBox="1"/>
          <p:nvPr/>
        </p:nvSpPr>
        <p:spPr>
          <a:xfrm>
            <a:off x="7697586" y="3356927"/>
            <a:ext cx="2266390" cy="523220"/>
          </a:xfrm>
          <a:prstGeom prst="rect">
            <a:avLst/>
          </a:prstGeom>
          <a:noFill/>
        </p:spPr>
        <p:txBody>
          <a:bodyPr wrap="none" rtlCol="0">
            <a:spAutoFit/>
          </a:bodyPr>
          <a:lstStyle/>
          <a:p>
            <a:r>
              <a:rPr lang="en-GB" sz="2800" dirty="0"/>
              <a:t>((A, B), (C, D));</a:t>
            </a:r>
          </a:p>
        </p:txBody>
      </p:sp>
    </p:spTree>
    <p:extLst>
      <p:ext uri="{BB962C8B-B14F-4D97-AF65-F5344CB8AC3E}">
        <p14:creationId xmlns:p14="http://schemas.microsoft.com/office/powerpoint/2010/main" val="34185960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9E544-BA49-48D9-575F-9BD6D7AFC196}"/>
              </a:ext>
            </a:extLst>
          </p:cNvPr>
          <p:cNvSpPr>
            <a:spLocks noGrp="1"/>
          </p:cNvSpPr>
          <p:nvPr>
            <p:ph type="title"/>
          </p:nvPr>
        </p:nvSpPr>
        <p:spPr/>
        <p:txBody>
          <a:bodyPr/>
          <a:lstStyle/>
          <a:p>
            <a:r>
              <a:rPr lang="en-GB" dirty="0"/>
              <a:t>Phylogenetic trees</a:t>
            </a:r>
          </a:p>
        </p:txBody>
      </p:sp>
      <p:sp>
        <p:nvSpPr>
          <p:cNvPr id="11" name="Freeform 10">
            <a:extLst>
              <a:ext uri="{FF2B5EF4-FFF2-40B4-BE49-F238E27FC236}">
                <a16:creationId xmlns:a16="http://schemas.microsoft.com/office/drawing/2014/main" id="{F29CD8D6-1BBA-7A2C-0BA9-6BAB9B47FD57}"/>
              </a:ext>
            </a:extLst>
          </p:cNvPr>
          <p:cNvSpPr/>
          <p:nvPr/>
        </p:nvSpPr>
        <p:spPr>
          <a:xfrm>
            <a:off x="2933638" y="2430179"/>
            <a:ext cx="1388145" cy="881937"/>
          </a:xfrm>
          <a:custGeom>
            <a:avLst/>
            <a:gdLst>
              <a:gd name="connsiteX0" fmla="*/ 323734 w 325239"/>
              <a:gd name="connsiteY0" fmla="*/ 0 h 199763"/>
              <a:gd name="connsiteX1" fmla="*/ 0 w 325239"/>
              <a:gd name="connsiteY1" fmla="*/ 0 h 199763"/>
              <a:gd name="connsiteX2" fmla="*/ 0 w 325239"/>
              <a:gd name="connsiteY2" fmla="*/ 199764 h 199763"/>
              <a:gd name="connsiteX3" fmla="*/ 325240 w 325239"/>
              <a:gd name="connsiteY3" fmla="*/ 199764 h 199763"/>
            </a:gdLst>
            <a:ahLst/>
            <a:cxnLst>
              <a:cxn ang="0">
                <a:pos x="connsiteX0" y="connsiteY0"/>
              </a:cxn>
              <a:cxn ang="0">
                <a:pos x="connsiteX1" y="connsiteY1"/>
              </a:cxn>
              <a:cxn ang="0">
                <a:pos x="connsiteX2" y="connsiteY2"/>
              </a:cxn>
              <a:cxn ang="0">
                <a:pos x="connsiteX3" y="connsiteY3"/>
              </a:cxn>
            </a:cxnLst>
            <a:rect l="l" t="t" r="r" b="b"/>
            <a:pathLst>
              <a:path w="325239" h="199763">
                <a:moveTo>
                  <a:pt x="323734" y="0"/>
                </a:moveTo>
                <a:lnTo>
                  <a:pt x="0" y="0"/>
                </a:lnTo>
                <a:lnTo>
                  <a:pt x="0" y="199764"/>
                </a:lnTo>
                <a:lnTo>
                  <a:pt x="325240" y="199764"/>
                </a:lnTo>
              </a:path>
            </a:pathLst>
          </a:custGeom>
          <a:noFill/>
          <a:ln w="38100" cap="flat">
            <a:solidFill>
              <a:srgbClr val="000000"/>
            </a:solidFill>
            <a:prstDash val="solid"/>
            <a:miter/>
          </a:ln>
        </p:spPr>
        <p:txBody>
          <a:bodyPr rtlCol="0" anchor="ctr"/>
          <a:lstStyle/>
          <a:p>
            <a:endParaRPr lang="en-GB"/>
          </a:p>
        </p:txBody>
      </p:sp>
      <p:sp>
        <p:nvSpPr>
          <p:cNvPr id="12" name="Freeform 11">
            <a:extLst>
              <a:ext uri="{FF2B5EF4-FFF2-40B4-BE49-F238E27FC236}">
                <a16:creationId xmlns:a16="http://schemas.microsoft.com/office/drawing/2014/main" id="{03169847-DF01-82DB-138D-EA9D6705C9CF}"/>
              </a:ext>
            </a:extLst>
          </p:cNvPr>
          <p:cNvSpPr/>
          <p:nvPr/>
        </p:nvSpPr>
        <p:spPr>
          <a:xfrm>
            <a:off x="2933638" y="4141757"/>
            <a:ext cx="1388145" cy="881961"/>
          </a:xfrm>
          <a:custGeom>
            <a:avLst/>
            <a:gdLst>
              <a:gd name="connsiteX0" fmla="*/ 323734 w 325239"/>
              <a:gd name="connsiteY0" fmla="*/ 0 h 199768"/>
              <a:gd name="connsiteX1" fmla="*/ 0 w 325239"/>
              <a:gd name="connsiteY1" fmla="*/ 0 h 199768"/>
              <a:gd name="connsiteX2" fmla="*/ 0 w 325239"/>
              <a:gd name="connsiteY2" fmla="*/ 199769 h 199768"/>
              <a:gd name="connsiteX3" fmla="*/ 325240 w 325239"/>
              <a:gd name="connsiteY3" fmla="*/ 199769 h 199768"/>
            </a:gdLst>
            <a:ahLst/>
            <a:cxnLst>
              <a:cxn ang="0">
                <a:pos x="connsiteX0" y="connsiteY0"/>
              </a:cxn>
              <a:cxn ang="0">
                <a:pos x="connsiteX1" y="connsiteY1"/>
              </a:cxn>
              <a:cxn ang="0">
                <a:pos x="connsiteX2" y="connsiteY2"/>
              </a:cxn>
              <a:cxn ang="0">
                <a:pos x="connsiteX3" y="connsiteY3"/>
              </a:cxn>
            </a:cxnLst>
            <a:rect l="l" t="t" r="r" b="b"/>
            <a:pathLst>
              <a:path w="325239" h="199768">
                <a:moveTo>
                  <a:pt x="323734" y="0"/>
                </a:moveTo>
                <a:lnTo>
                  <a:pt x="0" y="0"/>
                </a:lnTo>
                <a:lnTo>
                  <a:pt x="0" y="199769"/>
                </a:lnTo>
                <a:lnTo>
                  <a:pt x="325240" y="199769"/>
                </a:lnTo>
              </a:path>
            </a:pathLst>
          </a:custGeom>
          <a:noFill/>
          <a:ln w="38100" cap="flat">
            <a:solidFill>
              <a:srgbClr val="000000"/>
            </a:solidFill>
            <a:prstDash val="solid"/>
            <a:miter/>
          </a:ln>
        </p:spPr>
        <p:txBody>
          <a:bodyPr rtlCol="0" anchor="ctr"/>
          <a:lstStyle/>
          <a:p>
            <a:endParaRPr lang="en-GB"/>
          </a:p>
        </p:txBody>
      </p:sp>
      <p:sp>
        <p:nvSpPr>
          <p:cNvPr id="15" name="Freeform 14">
            <a:extLst>
              <a:ext uri="{FF2B5EF4-FFF2-40B4-BE49-F238E27FC236}">
                <a16:creationId xmlns:a16="http://schemas.microsoft.com/office/drawing/2014/main" id="{BE87E480-EDCA-9767-0C71-AD699C294F43}"/>
              </a:ext>
            </a:extLst>
          </p:cNvPr>
          <p:cNvSpPr/>
          <p:nvPr/>
        </p:nvSpPr>
        <p:spPr>
          <a:xfrm>
            <a:off x="1515583" y="2871170"/>
            <a:ext cx="1433391" cy="28782"/>
          </a:xfrm>
          <a:custGeom>
            <a:avLst/>
            <a:gdLst>
              <a:gd name="connsiteX0" fmla="*/ 0 w 320507"/>
              <a:gd name="connsiteY0" fmla="*/ 0 h 6519"/>
              <a:gd name="connsiteX1" fmla="*/ 320507 w 320507"/>
              <a:gd name="connsiteY1" fmla="*/ 0 h 6519"/>
              <a:gd name="connsiteX2" fmla="*/ 320507 w 320507"/>
              <a:gd name="connsiteY2" fmla="*/ 0 h 6519"/>
            </a:gdLst>
            <a:ahLst/>
            <a:cxnLst>
              <a:cxn ang="0">
                <a:pos x="connsiteX0" y="connsiteY0"/>
              </a:cxn>
              <a:cxn ang="0">
                <a:pos x="connsiteX1" y="connsiteY1"/>
              </a:cxn>
              <a:cxn ang="0">
                <a:pos x="connsiteX2" y="connsiteY2"/>
              </a:cxn>
            </a:cxnLst>
            <a:rect l="l" t="t" r="r" b="b"/>
            <a:pathLst>
              <a:path w="320507" h="6519">
                <a:moveTo>
                  <a:pt x="0" y="0"/>
                </a:moveTo>
                <a:lnTo>
                  <a:pt x="320507" y="0"/>
                </a:lnTo>
                <a:lnTo>
                  <a:pt x="320507" y="0"/>
                </a:lnTo>
              </a:path>
            </a:pathLst>
          </a:custGeom>
          <a:noFill/>
          <a:ln w="38100" cap="flat">
            <a:solidFill>
              <a:srgbClr val="000000"/>
            </a:solidFill>
            <a:prstDash val="solid"/>
            <a:miter/>
          </a:ln>
        </p:spPr>
        <p:txBody>
          <a:bodyPr rtlCol="0" anchor="ctr"/>
          <a:lstStyle/>
          <a:p>
            <a:endParaRPr lang="en-GB"/>
          </a:p>
        </p:txBody>
      </p:sp>
      <p:sp>
        <p:nvSpPr>
          <p:cNvPr id="16" name="Freeform 15">
            <a:extLst>
              <a:ext uri="{FF2B5EF4-FFF2-40B4-BE49-F238E27FC236}">
                <a16:creationId xmlns:a16="http://schemas.microsoft.com/office/drawing/2014/main" id="{10C2BB5B-070C-5F99-F2FD-43FD177F8D53}"/>
              </a:ext>
            </a:extLst>
          </p:cNvPr>
          <p:cNvSpPr/>
          <p:nvPr/>
        </p:nvSpPr>
        <p:spPr>
          <a:xfrm>
            <a:off x="1515583" y="4582742"/>
            <a:ext cx="1433391" cy="28782"/>
          </a:xfrm>
          <a:custGeom>
            <a:avLst/>
            <a:gdLst>
              <a:gd name="connsiteX0" fmla="*/ 0 w 320507"/>
              <a:gd name="connsiteY0" fmla="*/ 0 h 6519"/>
              <a:gd name="connsiteX1" fmla="*/ 320507 w 320507"/>
              <a:gd name="connsiteY1" fmla="*/ 0 h 6519"/>
              <a:gd name="connsiteX2" fmla="*/ 320507 w 320507"/>
              <a:gd name="connsiteY2" fmla="*/ 0 h 6519"/>
            </a:gdLst>
            <a:ahLst/>
            <a:cxnLst>
              <a:cxn ang="0">
                <a:pos x="connsiteX0" y="connsiteY0"/>
              </a:cxn>
              <a:cxn ang="0">
                <a:pos x="connsiteX1" y="connsiteY1"/>
              </a:cxn>
              <a:cxn ang="0">
                <a:pos x="connsiteX2" y="connsiteY2"/>
              </a:cxn>
            </a:cxnLst>
            <a:rect l="l" t="t" r="r" b="b"/>
            <a:pathLst>
              <a:path w="320507" h="6519">
                <a:moveTo>
                  <a:pt x="0" y="0"/>
                </a:moveTo>
                <a:lnTo>
                  <a:pt x="320507" y="0"/>
                </a:lnTo>
                <a:lnTo>
                  <a:pt x="320507" y="0"/>
                </a:lnTo>
              </a:path>
            </a:pathLst>
          </a:custGeom>
          <a:noFill/>
          <a:ln w="38100" cap="flat">
            <a:solidFill>
              <a:srgbClr val="000000"/>
            </a:solidFill>
            <a:prstDash val="solid"/>
            <a:miter/>
          </a:ln>
        </p:spPr>
        <p:txBody>
          <a:bodyPr rtlCol="0" anchor="ctr"/>
          <a:lstStyle/>
          <a:p>
            <a:endParaRPr lang="en-GB"/>
          </a:p>
        </p:txBody>
      </p:sp>
      <p:sp>
        <p:nvSpPr>
          <p:cNvPr id="19" name="Freeform 18">
            <a:extLst>
              <a:ext uri="{FF2B5EF4-FFF2-40B4-BE49-F238E27FC236}">
                <a16:creationId xmlns:a16="http://schemas.microsoft.com/office/drawing/2014/main" id="{CFC35D44-022F-A84A-4FE0-0F562D3F2F63}"/>
              </a:ext>
            </a:extLst>
          </p:cNvPr>
          <p:cNvSpPr/>
          <p:nvPr/>
        </p:nvSpPr>
        <p:spPr>
          <a:xfrm>
            <a:off x="1528930" y="2869901"/>
            <a:ext cx="204468" cy="1741620"/>
          </a:xfrm>
          <a:custGeom>
            <a:avLst/>
            <a:gdLst>
              <a:gd name="connsiteX0" fmla="*/ 0 w 6519"/>
              <a:gd name="connsiteY0" fmla="*/ 0 h 316628"/>
              <a:gd name="connsiteX1" fmla="*/ 0 w 6519"/>
              <a:gd name="connsiteY1" fmla="*/ 316628 h 316628"/>
              <a:gd name="connsiteX2" fmla="*/ 0 w 6519"/>
              <a:gd name="connsiteY2" fmla="*/ 316628 h 316628"/>
            </a:gdLst>
            <a:ahLst/>
            <a:cxnLst>
              <a:cxn ang="0">
                <a:pos x="connsiteX0" y="connsiteY0"/>
              </a:cxn>
              <a:cxn ang="0">
                <a:pos x="connsiteX1" y="connsiteY1"/>
              </a:cxn>
              <a:cxn ang="0">
                <a:pos x="connsiteX2" y="connsiteY2"/>
              </a:cxn>
            </a:cxnLst>
            <a:rect l="l" t="t" r="r" b="b"/>
            <a:pathLst>
              <a:path w="6519" h="316628">
                <a:moveTo>
                  <a:pt x="0" y="0"/>
                </a:moveTo>
                <a:lnTo>
                  <a:pt x="0" y="316628"/>
                </a:lnTo>
                <a:lnTo>
                  <a:pt x="0" y="316628"/>
                </a:lnTo>
              </a:path>
            </a:pathLst>
          </a:custGeom>
          <a:noFill/>
          <a:ln w="38100" cap="flat">
            <a:solidFill>
              <a:srgbClr val="000000"/>
            </a:solidFill>
            <a:prstDash val="solid"/>
            <a:miter/>
          </a:ln>
        </p:spPr>
        <p:txBody>
          <a:bodyPr rtlCol="0" anchor="ctr"/>
          <a:lstStyle/>
          <a:p>
            <a:endParaRPr lang="en-GB"/>
          </a:p>
        </p:txBody>
      </p:sp>
      <p:sp>
        <p:nvSpPr>
          <p:cNvPr id="25" name="Freeform 24">
            <a:extLst>
              <a:ext uri="{FF2B5EF4-FFF2-40B4-BE49-F238E27FC236}">
                <a16:creationId xmlns:a16="http://schemas.microsoft.com/office/drawing/2014/main" id="{F4C38EDB-A574-9DBC-AC9B-DFE201B77A6A}"/>
              </a:ext>
            </a:extLst>
          </p:cNvPr>
          <p:cNvSpPr/>
          <p:nvPr/>
        </p:nvSpPr>
        <p:spPr>
          <a:xfrm>
            <a:off x="1485727" y="3695588"/>
            <a:ext cx="92013" cy="90834"/>
          </a:xfrm>
          <a:custGeom>
            <a:avLst/>
            <a:gdLst>
              <a:gd name="connsiteX0" fmla="*/ 20659 w 20574"/>
              <a:gd name="connsiteY0" fmla="*/ 10114 h 20574"/>
              <a:gd name="connsiteX1" fmla="*/ 10372 w 20574"/>
              <a:gd name="connsiteY1" fmla="*/ 20401 h 20574"/>
              <a:gd name="connsiteX2" fmla="*/ 84 w 20574"/>
              <a:gd name="connsiteY2" fmla="*/ 10114 h 20574"/>
              <a:gd name="connsiteX3" fmla="*/ 10372 w 20574"/>
              <a:gd name="connsiteY3" fmla="*/ -174 h 20574"/>
              <a:gd name="connsiteX4" fmla="*/ 20659 w 20574"/>
              <a:gd name="connsiteY4" fmla="*/ 10114 h 20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74" h="20574">
                <a:moveTo>
                  <a:pt x="20659" y="10114"/>
                </a:moveTo>
                <a:cubicBezTo>
                  <a:pt x="20659" y="15792"/>
                  <a:pt x="16050" y="20401"/>
                  <a:pt x="10372" y="20401"/>
                </a:cubicBezTo>
                <a:cubicBezTo>
                  <a:pt x="4693" y="20401"/>
                  <a:pt x="84" y="15792"/>
                  <a:pt x="84" y="10114"/>
                </a:cubicBezTo>
                <a:cubicBezTo>
                  <a:pt x="84" y="4435"/>
                  <a:pt x="4693" y="-174"/>
                  <a:pt x="10372" y="-174"/>
                </a:cubicBezTo>
                <a:cubicBezTo>
                  <a:pt x="16050" y="-174"/>
                  <a:pt x="20659" y="4435"/>
                  <a:pt x="20659" y="10114"/>
                </a:cubicBezTo>
                <a:close/>
              </a:path>
            </a:pathLst>
          </a:custGeom>
          <a:noFill/>
          <a:ln w="38100" cap="flat">
            <a:solidFill>
              <a:srgbClr val="000000"/>
            </a:solidFill>
            <a:prstDash val="solid"/>
            <a:round/>
          </a:ln>
        </p:spPr>
        <p:txBody>
          <a:bodyPr rtlCol="0" anchor="ctr"/>
          <a:lstStyle/>
          <a:p>
            <a:endParaRPr lang="en-GB"/>
          </a:p>
        </p:txBody>
      </p:sp>
      <p:sp>
        <p:nvSpPr>
          <p:cNvPr id="29" name="Freeform 28">
            <a:extLst>
              <a:ext uri="{FF2B5EF4-FFF2-40B4-BE49-F238E27FC236}">
                <a16:creationId xmlns:a16="http://schemas.microsoft.com/office/drawing/2014/main" id="{494CA3F6-F6D0-7EA8-3332-4128A4D8B0D3}"/>
              </a:ext>
            </a:extLst>
          </p:cNvPr>
          <p:cNvSpPr/>
          <p:nvPr/>
        </p:nvSpPr>
        <p:spPr>
          <a:xfrm>
            <a:off x="2888392" y="4537469"/>
            <a:ext cx="92013" cy="90834"/>
          </a:xfrm>
          <a:custGeom>
            <a:avLst/>
            <a:gdLst>
              <a:gd name="connsiteX0" fmla="*/ 20707 w 20574"/>
              <a:gd name="connsiteY0" fmla="*/ 10138 h 20574"/>
              <a:gd name="connsiteX1" fmla="*/ 10419 w 20574"/>
              <a:gd name="connsiteY1" fmla="*/ 20426 h 20574"/>
              <a:gd name="connsiteX2" fmla="*/ 132 w 20574"/>
              <a:gd name="connsiteY2" fmla="*/ 10138 h 20574"/>
              <a:gd name="connsiteX3" fmla="*/ 10419 w 20574"/>
              <a:gd name="connsiteY3" fmla="*/ -149 h 20574"/>
              <a:gd name="connsiteX4" fmla="*/ 20707 w 20574"/>
              <a:gd name="connsiteY4" fmla="*/ 10138 h 20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74" h="20574">
                <a:moveTo>
                  <a:pt x="20707" y="10138"/>
                </a:moveTo>
                <a:cubicBezTo>
                  <a:pt x="20707" y="15817"/>
                  <a:pt x="16098" y="20426"/>
                  <a:pt x="10419" y="20426"/>
                </a:cubicBezTo>
                <a:cubicBezTo>
                  <a:pt x="4741" y="20426"/>
                  <a:pt x="132" y="15817"/>
                  <a:pt x="132" y="10138"/>
                </a:cubicBezTo>
                <a:cubicBezTo>
                  <a:pt x="132" y="4460"/>
                  <a:pt x="4741" y="-149"/>
                  <a:pt x="10419" y="-149"/>
                </a:cubicBezTo>
                <a:cubicBezTo>
                  <a:pt x="16098" y="-149"/>
                  <a:pt x="20707" y="4460"/>
                  <a:pt x="20707" y="10138"/>
                </a:cubicBezTo>
                <a:close/>
              </a:path>
            </a:pathLst>
          </a:custGeom>
          <a:noFill/>
          <a:ln w="38100" cap="flat">
            <a:solidFill>
              <a:srgbClr val="000000"/>
            </a:solidFill>
            <a:prstDash val="solid"/>
            <a:round/>
          </a:ln>
        </p:spPr>
        <p:txBody>
          <a:bodyPr rtlCol="0" anchor="ctr"/>
          <a:lstStyle/>
          <a:p>
            <a:endParaRPr lang="en-GB"/>
          </a:p>
        </p:txBody>
      </p:sp>
      <p:sp>
        <p:nvSpPr>
          <p:cNvPr id="30" name="Freeform 29">
            <a:extLst>
              <a:ext uri="{FF2B5EF4-FFF2-40B4-BE49-F238E27FC236}">
                <a16:creationId xmlns:a16="http://schemas.microsoft.com/office/drawing/2014/main" id="{BB0FEF3A-AFD7-82A9-F679-06EF15B92568}"/>
              </a:ext>
            </a:extLst>
          </p:cNvPr>
          <p:cNvSpPr/>
          <p:nvPr/>
        </p:nvSpPr>
        <p:spPr>
          <a:xfrm>
            <a:off x="2888392" y="2825723"/>
            <a:ext cx="92013" cy="90834"/>
          </a:xfrm>
          <a:custGeom>
            <a:avLst/>
            <a:gdLst>
              <a:gd name="connsiteX0" fmla="*/ 20707 w 20574"/>
              <a:gd name="connsiteY0" fmla="*/ 10090 h 20574"/>
              <a:gd name="connsiteX1" fmla="*/ 10419 w 20574"/>
              <a:gd name="connsiteY1" fmla="*/ 20377 h 20574"/>
              <a:gd name="connsiteX2" fmla="*/ 132 w 20574"/>
              <a:gd name="connsiteY2" fmla="*/ 10090 h 20574"/>
              <a:gd name="connsiteX3" fmla="*/ 10419 w 20574"/>
              <a:gd name="connsiteY3" fmla="*/ -198 h 20574"/>
              <a:gd name="connsiteX4" fmla="*/ 20707 w 20574"/>
              <a:gd name="connsiteY4" fmla="*/ 10090 h 20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74" h="20574">
                <a:moveTo>
                  <a:pt x="20707" y="10090"/>
                </a:moveTo>
                <a:cubicBezTo>
                  <a:pt x="20707" y="15768"/>
                  <a:pt x="16098" y="20377"/>
                  <a:pt x="10419" y="20377"/>
                </a:cubicBezTo>
                <a:cubicBezTo>
                  <a:pt x="4741" y="20377"/>
                  <a:pt x="132" y="15768"/>
                  <a:pt x="132" y="10090"/>
                </a:cubicBezTo>
                <a:cubicBezTo>
                  <a:pt x="132" y="4411"/>
                  <a:pt x="4741" y="-198"/>
                  <a:pt x="10419" y="-198"/>
                </a:cubicBezTo>
                <a:cubicBezTo>
                  <a:pt x="16098" y="-198"/>
                  <a:pt x="20707" y="4411"/>
                  <a:pt x="20707" y="10090"/>
                </a:cubicBezTo>
                <a:close/>
              </a:path>
            </a:pathLst>
          </a:custGeom>
          <a:noFill/>
          <a:ln w="38100" cap="flat">
            <a:solidFill>
              <a:srgbClr val="000000"/>
            </a:solidFill>
            <a:prstDash val="solid"/>
            <a:round/>
          </a:ln>
        </p:spPr>
        <p:txBody>
          <a:bodyPr rtlCol="0" anchor="ctr"/>
          <a:lstStyle/>
          <a:p>
            <a:endParaRPr lang="en-GB"/>
          </a:p>
        </p:txBody>
      </p:sp>
      <p:sp>
        <p:nvSpPr>
          <p:cNvPr id="65" name="TextBox 64">
            <a:extLst>
              <a:ext uri="{FF2B5EF4-FFF2-40B4-BE49-F238E27FC236}">
                <a16:creationId xmlns:a16="http://schemas.microsoft.com/office/drawing/2014/main" id="{05D7344B-EEA0-0A0B-906C-BAEC70E0326A}"/>
              </a:ext>
            </a:extLst>
          </p:cNvPr>
          <p:cNvSpPr txBox="1"/>
          <p:nvPr/>
        </p:nvSpPr>
        <p:spPr>
          <a:xfrm>
            <a:off x="4422374" y="2168569"/>
            <a:ext cx="393056" cy="523220"/>
          </a:xfrm>
          <a:prstGeom prst="rect">
            <a:avLst/>
          </a:prstGeom>
          <a:noFill/>
        </p:spPr>
        <p:txBody>
          <a:bodyPr wrap="none" rtlCol="0">
            <a:spAutoFit/>
          </a:bodyPr>
          <a:lstStyle/>
          <a:p>
            <a:r>
              <a:rPr lang="en-GB" sz="2800" dirty="0"/>
              <a:t>A</a:t>
            </a:r>
          </a:p>
        </p:txBody>
      </p:sp>
      <p:sp>
        <p:nvSpPr>
          <p:cNvPr id="66" name="TextBox 65">
            <a:extLst>
              <a:ext uri="{FF2B5EF4-FFF2-40B4-BE49-F238E27FC236}">
                <a16:creationId xmlns:a16="http://schemas.microsoft.com/office/drawing/2014/main" id="{AA39356B-1F34-6E9E-6F52-E7E7551B8497}"/>
              </a:ext>
            </a:extLst>
          </p:cNvPr>
          <p:cNvSpPr txBox="1"/>
          <p:nvPr/>
        </p:nvSpPr>
        <p:spPr>
          <a:xfrm>
            <a:off x="4422374" y="3050506"/>
            <a:ext cx="393056" cy="523220"/>
          </a:xfrm>
          <a:prstGeom prst="rect">
            <a:avLst/>
          </a:prstGeom>
          <a:noFill/>
        </p:spPr>
        <p:txBody>
          <a:bodyPr wrap="none" rtlCol="0">
            <a:spAutoFit/>
          </a:bodyPr>
          <a:lstStyle/>
          <a:p>
            <a:r>
              <a:rPr lang="en-GB" sz="2800" dirty="0"/>
              <a:t>B</a:t>
            </a:r>
          </a:p>
        </p:txBody>
      </p:sp>
      <p:sp>
        <p:nvSpPr>
          <p:cNvPr id="67" name="TextBox 66">
            <a:extLst>
              <a:ext uri="{FF2B5EF4-FFF2-40B4-BE49-F238E27FC236}">
                <a16:creationId xmlns:a16="http://schemas.microsoft.com/office/drawing/2014/main" id="{111402B4-66B4-9FA6-99FC-0B81AF5B5039}"/>
              </a:ext>
            </a:extLst>
          </p:cNvPr>
          <p:cNvSpPr txBox="1"/>
          <p:nvPr/>
        </p:nvSpPr>
        <p:spPr>
          <a:xfrm>
            <a:off x="4422374" y="3880147"/>
            <a:ext cx="375424" cy="523220"/>
          </a:xfrm>
          <a:prstGeom prst="rect">
            <a:avLst/>
          </a:prstGeom>
          <a:noFill/>
        </p:spPr>
        <p:txBody>
          <a:bodyPr wrap="none" rtlCol="0">
            <a:spAutoFit/>
          </a:bodyPr>
          <a:lstStyle/>
          <a:p>
            <a:r>
              <a:rPr lang="en-GB" sz="2800" dirty="0"/>
              <a:t>C</a:t>
            </a:r>
          </a:p>
        </p:txBody>
      </p:sp>
      <p:sp>
        <p:nvSpPr>
          <p:cNvPr id="68" name="TextBox 67">
            <a:extLst>
              <a:ext uri="{FF2B5EF4-FFF2-40B4-BE49-F238E27FC236}">
                <a16:creationId xmlns:a16="http://schemas.microsoft.com/office/drawing/2014/main" id="{A3B0A312-85C7-4D05-3A3B-FDAE6CDD06EF}"/>
              </a:ext>
            </a:extLst>
          </p:cNvPr>
          <p:cNvSpPr txBox="1"/>
          <p:nvPr/>
        </p:nvSpPr>
        <p:spPr>
          <a:xfrm>
            <a:off x="4422374" y="4762108"/>
            <a:ext cx="405880" cy="523220"/>
          </a:xfrm>
          <a:prstGeom prst="rect">
            <a:avLst/>
          </a:prstGeom>
          <a:noFill/>
        </p:spPr>
        <p:txBody>
          <a:bodyPr wrap="none" rtlCol="0">
            <a:spAutoFit/>
          </a:bodyPr>
          <a:lstStyle/>
          <a:p>
            <a:r>
              <a:rPr lang="en-GB" sz="2800" dirty="0"/>
              <a:t>D</a:t>
            </a:r>
          </a:p>
        </p:txBody>
      </p:sp>
      <p:sp>
        <p:nvSpPr>
          <p:cNvPr id="69" name="TextBox 68">
            <a:extLst>
              <a:ext uri="{FF2B5EF4-FFF2-40B4-BE49-F238E27FC236}">
                <a16:creationId xmlns:a16="http://schemas.microsoft.com/office/drawing/2014/main" id="{DCF55C26-E5FB-FB11-A882-AF8E118D2BD3}"/>
              </a:ext>
            </a:extLst>
          </p:cNvPr>
          <p:cNvSpPr txBox="1"/>
          <p:nvPr/>
        </p:nvSpPr>
        <p:spPr>
          <a:xfrm>
            <a:off x="7697586" y="3356927"/>
            <a:ext cx="2751202" cy="523220"/>
          </a:xfrm>
          <a:prstGeom prst="rect">
            <a:avLst/>
          </a:prstGeom>
          <a:noFill/>
        </p:spPr>
        <p:txBody>
          <a:bodyPr wrap="none" rtlCol="0">
            <a:spAutoFit/>
          </a:bodyPr>
          <a:lstStyle/>
          <a:p>
            <a:r>
              <a:rPr lang="en-GB" sz="2800" dirty="0"/>
              <a:t>((A, B)</a:t>
            </a:r>
            <a:r>
              <a:rPr lang="en-GB" sz="2800" dirty="0">
                <a:solidFill>
                  <a:schemeClr val="accent2"/>
                </a:solidFill>
              </a:rPr>
              <a:t>Y</a:t>
            </a:r>
            <a:r>
              <a:rPr lang="en-GB" sz="2800" dirty="0"/>
              <a:t>, (C, D)</a:t>
            </a:r>
            <a:r>
              <a:rPr lang="en-GB" sz="2800" dirty="0">
                <a:solidFill>
                  <a:schemeClr val="accent2"/>
                </a:solidFill>
              </a:rPr>
              <a:t>Z</a:t>
            </a:r>
            <a:r>
              <a:rPr lang="en-GB" sz="2800" dirty="0"/>
              <a:t>)</a:t>
            </a:r>
            <a:r>
              <a:rPr lang="en-GB" sz="2800" dirty="0">
                <a:solidFill>
                  <a:schemeClr val="accent2"/>
                </a:solidFill>
              </a:rPr>
              <a:t>X</a:t>
            </a:r>
            <a:r>
              <a:rPr lang="en-GB" sz="2800" dirty="0"/>
              <a:t>;</a:t>
            </a:r>
          </a:p>
        </p:txBody>
      </p:sp>
      <p:sp>
        <p:nvSpPr>
          <p:cNvPr id="3" name="TextBox 2">
            <a:extLst>
              <a:ext uri="{FF2B5EF4-FFF2-40B4-BE49-F238E27FC236}">
                <a16:creationId xmlns:a16="http://schemas.microsoft.com/office/drawing/2014/main" id="{B212C168-8B2E-FAAB-62BF-8F15786EE3C3}"/>
              </a:ext>
            </a:extLst>
          </p:cNvPr>
          <p:cNvSpPr txBox="1"/>
          <p:nvPr/>
        </p:nvSpPr>
        <p:spPr>
          <a:xfrm>
            <a:off x="2977948" y="2608291"/>
            <a:ext cx="359394" cy="523220"/>
          </a:xfrm>
          <a:prstGeom prst="rect">
            <a:avLst/>
          </a:prstGeom>
          <a:noFill/>
        </p:spPr>
        <p:txBody>
          <a:bodyPr wrap="none" rtlCol="0">
            <a:spAutoFit/>
          </a:bodyPr>
          <a:lstStyle/>
          <a:p>
            <a:r>
              <a:rPr lang="en-GB" sz="2800" dirty="0">
                <a:solidFill>
                  <a:schemeClr val="accent2"/>
                </a:solidFill>
              </a:rPr>
              <a:t>Y</a:t>
            </a:r>
          </a:p>
        </p:txBody>
      </p:sp>
      <p:sp>
        <p:nvSpPr>
          <p:cNvPr id="4" name="TextBox 3">
            <a:extLst>
              <a:ext uri="{FF2B5EF4-FFF2-40B4-BE49-F238E27FC236}">
                <a16:creationId xmlns:a16="http://schemas.microsoft.com/office/drawing/2014/main" id="{229D25CA-AE9A-9AAA-3F5B-3E696E1DAF48}"/>
              </a:ext>
            </a:extLst>
          </p:cNvPr>
          <p:cNvSpPr txBox="1"/>
          <p:nvPr/>
        </p:nvSpPr>
        <p:spPr>
          <a:xfrm>
            <a:off x="3013057" y="4321127"/>
            <a:ext cx="352982" cy="523220"/>
          </a:xfrm>
          <a:prstGeom prst="rect">
            <a:avLst/>
          </a:prstGeom>
          <a:noFill/>
        </p:spPr>
        <p:txBody>
          <a:bodyPr wrap="none" rtlCol="0">
            <a:spAutoFit/>
          </a:bodyPr>
          <a:lstStyle/>
          <a:p>
            <a:r>
              <a:rPr lang="en-GB" sz="2800" dirty="0">
                <a:solidFill>
                  <a:schemeClr val="accent2"/>
                </a:solidFill>
              </a:rPr>
              <a:t>Z</a:t>
            </a:r>
          </a:p>
        </p:txBody>
      </p:sp>
      <p:sp>
        <p:nvSpPr>
          <p:cNvPr id="5" name="TextBox 4">
            <a:extLst>
              <a:ext uri="{FF2B5EF4-FFF2-40B4-BE49-F238E27FC236}">
                <a16:creationId xmlns:a16="http://schemas.microsoft.com/office/drawing/2014/main" id="{7B0C84E3-F131-9309-15C5-F4904D63DDFE}"/>
              </a:ext>
            </a:extLst>
          </p:cNvPr>
          <p:cNvSpPr txBox="1"/>
          <p:nvPr/>
        </p:nvSpPr>
        <p:spPr>
          <a:xfrm>
            <a:off x="1599761" y="3488040"/>
            <a:ext cx="370614" cy="523220"/>
          </a:xfrm>
          <a:prstGeom prst="rect">
            <a:avLst/>
          </a:prstGeom>
          <a:noFill/>
        </p:spPr>
        <p:txBody>
          <a:bodyPr wrap="none" rtlCol="0">
            <a:spAutoFit/>
          </a:bodyPr>
          <a:lstStyle/>
          <a:p>
            <a:r>
              <a:rPr lang="en-GB" sz="2800" dirty="0">
                <a:solidFill>
                  <a:schemeClr val="accent2"/>
                </a:solidFill>
              </a:rPr>
              <a:t>X</a:t>
            </a:r>
          </a:p>
        </p:txBody>
      </p:sp>
    </p:spTree>
    <p:extLst>
      <p:ext uri="{BB962C8B-B14F-4D97-AF65-F5344CB8AC3E}">
        <p14:creationId xmlns:p14="http://schemas.microsoft.com/office/powerpoint/2010/main" val="23197392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9E544-BA49-48D9-575F-9BD6D7AFC196}"/>
              </a:ext>
            </a:extLst>
          </p:cNvPr>
          <p:cNvSpPr>
            <a:spLocks noGrp="1"/>
          </p:cNvSpPr>
          <p:nvPr>
            <p:ph type="title"/>
          </p:nvPr>
        </p:nvSpPr>
        <p:spPr/>
        <p:txBody>
          <a:bodyPr/>
          <a:lstStyle/>
          <a:p>
            <a:r>
              <a:rPr lang="en-GB" dirty="0"/>
              <a:t>Phylogenetic trees</a:t>
            </a:r>
          </a:p>
        </p:txBody>
      </p:sp>
      <p:sp>
        <p:nvSpPr>
          <p:cNvPr id="11" name="Freeform 10">
            <a:extLst>
              <a:ext uri="{FF2B5EF4-FFF2-40B4-BE49-F238E27FC236}">
                <a16:creationId xmlns:a16="http://schemas.microsoft.com/office/drawing/2014/main" id="{F29CD8D6-1BBA-7A2C-0BA9-6BAB9B47FD57}"/>
              </a:ext>
            </a:extLst>
          </p:cNvPr>
          <p:cNvSpPr/>
          <p:nvPr/>
        </p:nvSpPr>
        <p:spPr>
          <a:xfrm>
            <a:off x="2933638" y="2430179"/>
            <a:ext cx="1388145" cy="881937"/>
          </a:xfrm>
          <a:custGeom>
            <a:avLst/>
            <a:gdLst>
              <a:gd name="connsiteX0" fmla="*/ 323734 w 325239"/>
              <a:gd name="connsiteY0" fmla="*/ 0 h 199763"/>
              <a:gd name="connsiteX1" fmla="*/ 0 w 325239"/>
              <a:gd name="connsiteY1" fmla="*/ 0 h 199763"/>
              <a:gd name="connsiteX2" fmla="*/ 0 w 325239"/>
              <a:gd name="connsiteY2" fmla="*/ 199764 h 199763"/>
              <a:gd name="connsiteX3" fmla="*/ 325240 w 325239"/>
              <a:gd name="connsiteY3" fmla="*/ 199764 h 199763"/>
            </a:gdLst>
            <a:ahLst/>
            <a:cxnLst>
              <a:cxn ang="0">
                <a:pos x="connsiteX0" y="connsiteY0"/>
              </a:cxn>
              <a:cxn ang="0">
                <a:pos x="connsiteX1" y="connsiteY1"/>
              </a:cxn>
              <a:cxn ang="0">
                <a:pos x="connsiteX2" y="connsiteY2"/>
              </a:cxn>
              <a:cxn ang="0">
                <a:pos x="connsiteX3" y="connsiteY3"/>
              </a:cxn>
            </a:cxnLst>
            <a:rect l="l" t="t" r="r" b="b"/>
            <a:pathLst>
              <a:path w="325239" h="199763">
                <a:moveTo>
                  <a:pt x="323734" y="0"/>
                </a:moveTo>
                <a:lnTo>
                  <a:pt x="0" y="0"/>
                </a:lnTo>
                <a:lnTo>
                  <a:pt x="0" y="199764"/>
                </a:lnTo>
                <a:lnTo>
                  <a:pt x="325240" y="199764"/>
                </a:lnTo>
              </a:path>
            </a:pathLst>
          </a:custGeom>
          <a:noFill/>
          <a:ln w="38100" cap="flat">
            <a:solidFill>
              <a:srgbClr val="000000"/>
            </a:solidFill>
            <a:prstDash val="solid"/>
            <a:miter/>
          </a:ln>
        </p:spPr>
        <p:txBody>
          <a:bodyPr rtlCol="0" anchor="ctr"/>
          <a:lstStyle/>
          <a:p>
            <a:endParaRPr lang="en-GB"/>
          </a:p>
        </p:txBody>
      </p:sp>
      <p:sp>
        <p:nvSpPr>
          <p:cNvPr id="12" name="Freeform 11">
            <a:extLst>
              <a:ext uri="{FF2B5EF4-FFF2-40B4-BE49-F238E27FC236}">
                <a16:creationId xmlns:a16="http://schemas.microsoft.com/office/drawing/2014/main" id="{03169847-DF01-82DB-138D-EA9D6705C9CF}"/>
              </a:ext>
            </a:extLst>
          </p:cNvPr>
          <p:cNvSpPr/>
          <p:nvPr/>
        </p:nvSpPr>
        <p:spPr>
          <a:xfrm>
            <a:off x="3710940" y="4141757"/>
            <a:ext cx="610843" cy="881961"/>
          </a:xfrm>
          <a:custGeom>
            <a:avLst/>
            <a:gdLst>
              <a:gd name="connsiteX0" fmla="*/ 323734 w 325239"/>
              <a:gd name="connsiteY0" fmla="*/ 0 h 199768"/>
              <a:gd name="connsiteX1" fmla="*/ 0 w 325239"/>
              <a:gd name="connsiteY1" fmla="*/ 0 h 199768"/>
              <a:gd name="connsiteX2" fmla="*/ 0 w 325239"/>
              <a:gd name="connsiteY2" fmla="*/ 199769 h 199768"/>
              <a:gd name="connsiteX3" fmla="*/ 325240 w 325239"/>
              <a:gd name="connsiteY3" fmla="*/ 199769 h 199768"/>
            </a:gdLst>
            <a:ahLst/>
            <a:cxnLst>
              <a:cxn ang="0">
                <a:pos x="connsiteX0" y="connsiteY0"/>
              </a:cxn>
              <a:cxn ang="0">
                <a:pos x="connsiteX1" y="connsiteY1"/>
              </a:cxn>
              <a:cxn ang="0">
                <a:pos x="connsiteX2" y="connsiteY2"/>
              </a:cxn>
              <a:cxn ang="0">
                <a:pos x="connsiteX3" y="connsiteY3"/>
              </a:cxn>
            </a:cxnLst>
            <a:rect l="l" t="t" r="r" b="b"/>
            <a:pathLst>
              <a:path w="325239" h="199768">
                <a:moveTo>
                  <a:pt x="323734" y="0"/>
                </a:moveTo>
                <a:lnTo>
                  <a:pt x="0" y="0"/>
                </a:lnTo>
                <a:lnTo>
                  <a:pt x="0" y="199769"/>
                </a:lnTo>
                <a:lnTo>
                  <a:pt x="325240" y="199769"/>
                </a:lnTo>
              </a:path>
            </a:pathLst>
          </a:custGeom>
          <a:noFill/>
          <a:ln w="38100" cap="flat">
            <a:solidFill>
              <a:srgbClr val="000000"/>
            </a:solidFill>
            <a:prstDash val="solid"/>
            <a:miter/>
          </a:ln>
        </p:spPr>
        <p:txBody>
          <a:bodyPr rtlCol="0" anchor="ctr"/>
          <a:lstStyle/>
          <a:p>
            <a:endParaRPr lang="en-GB"/>
          </a:p>
        </p:txBody>
      </p:sp>
      <p:sp>
        <p:nvSpPr>
          <p:cNvPr id="15" name="Freeform 14">
            <a:extLst>
              <a:ext uri="{FF2B5EF4-FFF2-40B4-BE49-F238E27FC236}">
                <a16:creationId xmlns:a16="http://schemas.microsoft.com/office/drawing/2014/main" id="{BE87E480-EDCA-9767-0C71-AD699C294F43}"/>
              </a:ext>
            </a:extLst>
          </p:cNvPr>
          <p:cNvSpPr/>
          <p:nvPr/>
        </p:nvSpPr>
        <p:spPr>
          <a:xfrm>
            <a:off x="1515583" y="2871170"/>
            <a:ext cx="1433391" cy="28782"/>
          </a:xfrm>
          <a:custGeom>
            <a:avLst/>
            <a:gdLst>
              <a:gd name="connsiteX0" fmla="*/ 0 w 320507"/>
              <a:gd name="connsiteY0" fmla="*/ 0 h 6519"/>
              <a:gd name="connsiteX1" fmla="*/ 320507 w 320507"/>
              <a:gd name="connsiteY1" fmla="*/ 0 h 6519"/>
              <a:gd name="connsiteX2" fmla="*/ 320507 w 320507"/>
              <a:gd name="connsiteY2" fmla="*/ 0 h 6519"/>
            </a:gdLst>
            <a:ahLst/>
            <a:cxnLst>
              <a:cxn ang="0">
                <a:pos x="connsiteX0" y="connsiteY0"/>
              </a:cxn>
              <a:cxn ang="0">
                <a:pos x="connsiteX1" y="connsiteY1"/>
              </a:cxn>
              <a:cxn ang="0">
                <a:pos x="connsiteX2" y="connsiteY2"/>
              </a:cxn>
            </a:cxnLst>
            <a:rect l="l" t="t" r="r" b="b"/>
            <a:pathLst>
              <a:path w="320507" h="6519">
                <a:moveTo>
                  <a:pt x="0" y="0"/>
                </a:moveTo>
                <a:lnTo>
                  <a:pt x="320507" y="0"/>
                </a:lnTo>
                <a:lnTo>
                  <a:pt x="320507" y="0"/>
                </a:lnTo>
              </a:path>
            </a:pathLst>
          </a:custGeom>
          <a:noFill/>
          <a:ln w="38100" cap="flat">
            <a:solidFill>
              <a:srgbClr val="000000"/>
            </a:solidFill>
            <a:prstDash val="solid"/>
            <a:miter/>
          </a:ln>
        </p:spPr>
        <p:txBody>
          <a:bodyPr rtlCol="0" anchor="ctr"/>
          <a:lstStyle/>
          <a:p>
            <a:endParaRPr lang="en-GB"/>
          </a:p>
        </p:txBody>
      </p:sp>
      <p:sp>
        <p:nvSpPr>
          <p:cNvPr id="16" name="Freeform 15">
            <a:extLst>
              <a:ext uri="{FF2B5EF4-FFF2-40B4-BE49-F238E27FC236}">
                <a16:creationId xmlns:a16="http://schemas.microsoft.com/office/drawing/2014/main" id="{10C2BB5B-070C-5F99-F2FD-43FD177F8D53}"/>
              </a:ext>
            </a:extLst>
          </p:cNvPr>
          <p:cNvSpPr/>
          <p:nvPr/>
        </p:nvSpPr>
        <p:spPr>
          <a:xfrm>
            <a:off x="1515583" y="4582741"/>
            <a:ext cx="2195357" cy="45719"/>
          </a:xfrm>
          <a:custGeom>
            <a:avLst/>
            <a:gdLst>
              <a:gd name="connsiteX0" fmla="*/ 0 w 320507"/>
              <a:gd name="connsiteY0" fmla="*/ 0 h 6519"/>
              <a:gd name="connsiteX1" fmla="*/ 320507 w 320507"/>
              <a:gd name="connsiteY1" fmla="*/ 0 h 6519"/>
              <a:gd name="connsiteX2" fmla="*/ 320507 w 320507"/>
              <a:gd name="connsiteY2" fmla="*/ 0 h 6519"/>
            </a:gdLst>
            <a:ahLst/>
            <a:cxnLst>
              <a:cxn ang="0">
                <a:pos x="connsiteX0" y="connsiteY0"/>
              </a:cxn>
              <a:cxn ang="0">
                <a:pos x="connsiteX1" y="connsiteY1"/>
              </a:cxn>
              <a:cxn ang="0">
                <a:pos x="connsiteX2" y="connsiteY2"/>
              </a:cxn>
            </a:cxnLst>
            <a:rect l="l" t="t" r="r" b="b"/>
            <a:pathLst>
              <a:path w="320507" h="6519">
                <a:moveTo>
                  <a:pt x="0" y="0"/>
                </a:moveTo>
                <a:lnTo>
                  <a:pt x="320507" y="0"/>
                </a:lnTo>
                <a:lnTo>
                  <a:pt x="320507" y="0"/>
                </a:lnTo>
              </a:path>
            </a:pathLst>
          </a:custGeom>
          <a:noFill/>
          <a:ln w="38100" cap="flat">
            <a:solidFill>
              <a:srgbClr val="000000"/>
            </a:solidFill>
            <a:prstDash val="solid"/>
            <a:miter/>
          </a:ln>
        </p:spPr>
        <p:txBody>
          <a:bodyPr rtlCol="0" anchor="ctr"/>
          <a:lstStyle/>
          <a:p>
            <a:endParaRPr lang="en-GB"/>
          </a:p>
        </p:txBody>
      </p:sp>
      <p:sp>
        <p:nvSpPr>
          <p:cNvPr id="19" name="Freeform 18">
            <a:extLst>
              <a:ext uri="{FF2B5EF4-FFF2-40B4-BE49-F238E27FC236}">
                <a16:creationId xmlns:a16="http://schemas.microsoft.com/office/drawing/2014/main" id="{CFC35D44-022F-A84A-4FE0-0F562D3F2F63}"/>
              </a:ext>
            </a:extLst>
          </p:cNvPr>
          <p:cNvSpPr/>
          <p:nvPr/>
        </p:nvSpPr>
        <p:spPr>
          <a:xfrm>
            <a:off x="1528930" y="2869901"/>
            <a:ext cx="204468" cy="1741620"/>
          </a:xfrm>
          <a:custGeom>
            <a:avLst/>
            <a:gdLst>
              <a:gd name="connsiteX0" fmla="*/ 0 w 6519"/>
              <a:gd name="connsiteY0" fmla="*/ 0 h 316628"/>
              <a:gd name="connsiteX1" fmla="*/ 0 w 6519"/>
              <a:gd name="connsiteY1" fmla="*/ 316628 h 316628"/>
              <a:gd name="connsiteX2" fmla="*/ 0 w 6519"/>
              <a:gd name="connsiteY2" fmla="*/ 316628 h 316628"/>
            </a:gdLst>
            <a:ahLst/>
            <a:cxnLst>
              <a:cxn ang="0">
                <a:pos x="connsiteX0" y="connsiteY0"/>
              </a:cxn>
              <a:cxn ang="0">
                <a:pos x="connsiteX1" y="connsiteY1"/>
              </a:cxn>
              <a:cxn ang="0">
                <a:pos x="connsiteX2" y="connsiteY2"/>
              </a:cxn>
            </a:cxnLst>
            <a:rect l="l" t="t" r="r" b="b"/>
            <a:pathLst>
              <a:path w="6519" h="316628">
                <a:moveTo>
                  <a:pt x="0" y="0"/>
                </a:moveTo>
                <a:lnTo>
                  <a:pt x="0" y="316628"/>
                </a:lnTo>
                <a:lnTo>
                  <a:pt x="0" y="316628"/>
                </a:lnTo>
              </a:path>
            </a:pathLst>
          </a:custGeom>
          <a:noFill/>
          <a:ln w="38100" cap="flat">
            <a:solidFill>
              <a:srgbClr val="000000"/>
            </a:solidFill>
            <a:prstDash val="solid"/>
            <a:miter/>
          </a:ln>
        </p:spPr>
        <p:txBody>
          <a:bodyPr rtlCol="0" anchor="ctr"/>
          <a:lstStyle/>
          <a:p>
            <a:endParaRPr lang="en-GB"/>
          </a:p>
        </p:txBody>
      </p:sp>
      <p:sp>
        <p:nvSpPr>
          <p:cNvPr id="25" name="Freeform 24">
            <a:extLst>
              <a:ext uri="{FF2B5EF4-FFF2-40B4-BE49-F238E27FC236}">
                <a16:creationId xmlns:a16="http://schemas.microsoft.com/office/drawing/2014/main" id="{F4C38EDB-A574-9DBC-AC9B-DFE201B77A6A}"/>
              </a:ext>
            </a:extLst>
          </p:cNvPr>
          <p:cNvSpPr/>
          <p:nvPr/>
        </p:nvSpPr>
        <p:spPr>
          <a:xfrm>
            <a:off x="1485727" y="3695588"/>
            <a:ext cx="92013" cy="90834"/>
          </a:xfrm>
          <a:custGeom>
            <a:avLst/>
            <a:gdLst>
              <a:gd name="connsiteX0" fmla="*/ 20659 w 20574"/>
              <a:gd name="connsiteY0" fmla="*/ 10114 h 20574"/>
              <a:gd name="connsiteX1" fmla="*/ 10372 w 20574"/>
              <a:gd name="connsiteY1" fmla="*/ 20401 h 20574"/>
              <a:gd name="connsiteX2" fmla="*/ 84 w 20574"/>
              <a:gd name="connsiteY2" fmla="*/ 10114 h 20574"/>
              <a:gd name="connsiteX3" fmla="*/ 10372 w 20574"/>
              <a:gd name="connsiteY3" fmla="*/ -174 h 20574"/>
              <a:gd name="connsiteX4" fmla="*/ 20659 w 20574"/>
              <a:gd name="connsiteY4" fmla="*/ 10114 h 20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74" h="20574">
                <a:moveTo>
                  <a:pt x="20659" y="10114"/>
                </a:moveTo>
                <a:cubicBezTo>
                  <a:pt x="20659" y="15792"/>
                  <a:pt x="16050" y="20401"/>
                  <a:pt x="10372" y="20401"/>
                </a:cubicBezTo>
                <a:cubicBezTo>
                  <a:pt x="4693" y="20401"/>
                  <a:pt x="84" y="15792"/>
                  <a:pt x="84" y="10114"/>
                </a:cubicBezTo>
                <a:cubicBezTo>
                  <a:pt x="84" y="4435"/>
                  <a:pt x="4693" y="-174"/>
                  <a:pt x="10372" y="-174"/>
                </a:cubicBezTo>
                <a:cubicBezTo>
                  <a:pt x="16050" y="-174"/>
                  <a:pt x="20659" y="4435"/>
                  <a:pt x="20659" y="10114"/>
                </a:cubicBezTo>
                <a:close/>
              </a:path>
            </a:pathLst>
          </a:custGeom>
          <a:noFill/>
          <a:ln w="38100" cap="flat">
            <a:solidFill>
              <a:srgbClr val="000000"/>
            </a:solidFill>
            <a:prstDash val="solid"/>
            <a:round/>
          </a:ln>
        </p:spPr>
        <p:txBody>
          <a:bodyPr rtlCol="0" anchor="ctr"/>
          <a:lstStyle/>
          <a:p>
            <a:endParaRPr lang="en-GB"/>
          </a:p>
        </p:txBody>
      </p:sp>
      <p:sp>
        <p:nvSpPr>
          <p:cNvPr id="29" name="Freeform 28">
            <a:extLst>
              <a:ext uri="{FF2B5EF4-FFF2-40B4-BE49-F238E27FC236}">
                <a16:creationId xmlns:a16="http://schemas.microsoft.com/office/drawing/2014/main" id="{494CA3F6-F6D0-7EA8-3332-4128A4D8B0D3}"/>
              </a:ext>
            </a:extLst>
          </p:cNvPr>
          <p:cNvSpPr/>
          <p:nvPr/>
        </p:nvSpPr>
        <p:spPr>
          <a:xfrm>
            <a:off x="3658012" y="4537469"/>
            <a:ext cx="92013" cy="90834"/>
          </a:xfrm>
          <a:custGeom>
            <a:avLst/>
            <a:gdLst>
              <a:gd name="connsiteX0" fmla="*/ 20707 w 20574"/>
              <a:gd name="connsiteY0" fmla="*/ 10138 h 20574"/>
              <a:gd name="connsiteX1" fmla="*/ 10419 w 20574"/>
              <a:gd name="connsiteY1" fmla="*/ 20426 h 20574"/>
              <a:gd name="connsiteX2" fmla="*/ 132 w 20574"/>
              <a:gd name="connsiteY2" fmla="*/ 10138 h 20574"/>
              <a:gd name="connsiteX3" fmla="*/ 10419 w 20574"/>
              <a:gd name="connsiteY3" fmla="*/ -149 h 20574"/>
              <a:gd name="connsiteX4" fmla="*/ 20707 w 20574"/>
              <a:gd name="connsiteY4" fmla="*/ 10138 h 20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74" h="20574">
                <a:moveTo>
                  <a:pt x="20707" y="10138"/>
                </a:moveTo>
                <a:cubicBezTo>
                  <a:pt x="20707" y="15817"/>
                  <a:pt x="16098" y="20426"/>
                  <a:pt x="10419" y="20426"/>
                </a:cubicBezTo>
                <a:cubicBezTo>
                  <a:pt x="4741" y="20426"/>
                  <a:pt x="132" y="15817"/>
                  <a:pt x="132" y="10138"/>
                </a:cubicBezTo>
                <a:cubicBezTo>
                  <a:pt x="132" y="4460"/>
                  <a:pt x="4741" y="-149"/>
                  <a:pt x="10419" y="-149"/>
                </a:cubicBezTo>
                <a:cubicBezTo>
                  <a:pt x="16098" y="-149"/>
                  <a:pt x="20707" y="4460"/>
                  <a:pt x="20707" y="10138"/>
                </a:cubicBezTo>
                <a:close/>
              </a:path>
            </a:pathLst>
          </a:custGeom>
          <a:noFill/>
          <a:ln w="38100" cap="flat">
            <a:solidFill>
              <a:srgbClr val="000000"/>
            </a:solidFill>
            <a:prstDash val="solid"/>
            <a:round/>
          </a:ln>
        </p:spPr>
        <p:txBody>
          <a:bodyPr rtlCol="0" anchor="ctr"/>
          <a:lstStyle/>
          <a:p>
            <a:endParaRPr lang="en-GB"/>
          </a:p>
        </p:txBody>
      </p:sp>
      <p:sp>
        <p:nvSpPr>
          <p:cNvPr id="30" name="Freeform 29">
            <a:extLst>
              <a:ext uri="{FF2B5EF4-FFF2-40B4-BE49-F238E27FC236}">
                <a16:creationId xmlns:a16="http://schemas.microsoft.com/office/drawing/2014/main" id="{BB0FEF3A-AFD7-82A9-F679-06EF15B92568}"/>
              </a:ext>
            </a:extLst>
          </p:cNvPr>
          <p:cNvSpPr/>
          <p:nvPr/>
        </p:nvSpPr>
        <p:spPr>
          <a:xfrm>
            <a:off x="2888392" y="2825723"/>
            <a:ext cx="92013" cy="90834"/>
          </a:xfrm>
          <a:custGeom>
            <a:avLst/>
            <a:gdLst>
              <a:gd name="connsiteX0" fmla="*/ 20707 w 20574"/>
              <a:gd name="connsiteY0" fmla="*/ 10090 h 20574"/>
              <a:gd name="connsiteX1" fmla="*/ 10419 w 20574"/>
              <a:gd name="connsiteY1" fmla="*/ 20377 h 20574"/>
              <a:gd name="connsiteX2" fmla="*/ 132 w 20574"/>
              <a:gd name="connsiteY2" fmla="*/ 10090 h 20574"/>
              <a:gd name="connsiteX3" fmla="*/ 10419 w 20574"/>
              <a:gd name="connsiteY3" fmla="*/ -198 h 20574"/>
              <a:gd name="connsiteX4" fmla="*/ 20707 w 20574"/>
              <a:gd name="connsiteY4" fmla="*/ 10090 h 20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74" h="20574">
                <a:moveTo>
                  <a:pt x="20707" y="10090"/>
                </a:moveTo>
                <a:cubicBezTo>
                  <a:pt x="20707" y="15768"/>
                  <a:pt x="16098" y="20377"/>
                  <a:pt x="10419" y="20377"/>
                </a:cubicBezTo>
                <a:cubicBezTo>
                  <a:pt x="4741" y="20377"/>
                  <a:pt x="132" y="15768"/>
                  <a:pt x="132" y="10090"/>
                </a:cubicBezTo>
                <a:cubicBezTo>
                  <a:pt x="132" y="4411"/>
                  <a:pt x="4741" y="-198"/>
                  <a:pt x="10419" y="-198"/>
                </a:cubicBezTo>
                <a:cubicBezTo>
                  <a:pt x="16098" y="-198"/>
                  <a:pt x="20707" y="4411"/>
                  <a:pt x="20707" y="10090"/>
                </a:cubicBezTo>
                <a:close/>
              </a:path>
            </a:pathLst>
          </a:custGeom>
          <a:noFill/>
          <a:ln w="38100" cap="flat">
            <a:solidFill>
              <a:srgbClr val="000000"/>
            </a:solidFill>
            <a:prstDash val="solid"/>
            <a:round/>
          </a:ln>
        </p:spPr>
        <p:txBody>
          <a:bodyPr rtlCol="0" anchor="ctr"/>
          <a:lstStyle/>
          <a:p>
            <a:endParaRPr lang="en-GB"/>
          </a:p>
        </p:txBody>
      </p:sp>
      <p:sp>
        <p:nvSpPr>
          <p:cNvPr id="65" name="TextBox 64">
            <a:extLst>
              <a:ext uri="{FF2B5EF4-FFF2-40B4-BE49-F238E27FC236}">
                <a16:creationId xmlns:a16="http://schemas.microsoft.com/office/drawing/2014/main" id="{05D7344B-EEA0-0A0B-906C-BAEC70E0326A}"/>
              </a:ext>
            </a:extLst>
          </p:cNvPr>
          <p:cNvSpPr txBox="1"/>
          <p:nvPr/>
        </p:nvSpPr>
        <p:spPr>
          <a:xfrm>
            <a:off x="4422374" y="2168569"/>
            <a:ext cx="393056" cy="523220"/>
          </a:xfrm>
          <a:prstGeom prst="rect">
            <a:avLst/>
          </a:prstGeom>
          <a:noFill/>
        </p:spPr>
        <p:txBody>
          <a:bodyPr wrap="none" rtlCol="0">
            <a:spAutoFit/>
          </a:bodyPr>
          <a:lstStyle/>
          <a:p>
            <a:r>
              <a:rPr lang="en-GB" sz="2800" dirty="0"/>
              <a:t>A</a:t>
            </a:r>
          </a:p>
        </p:txBody>
      </p:sp>
      <p:sp>
        <p:nvSpPr>
          <p:cNvPr id="66" name="TextBox 65">
            <a:extLst>
              <a:ext uri="{FF2B5EF4-FFF2-40B4-BE49-F238E27FC236}">
                <a16:creationId xmlns:a16="http://schemas.microsoft.com/office/drawing/2014/main" id="{AA39356B-1F34-6E9E-6F52-E7E7551B8497}"/>
              </a:ext>
            </a:extLst>
          </p:cNvPr>
          <p:cNvSpPr txBox="1"/>
          <p:nvPr/>
        </p:nvSpPr>
        <p:spPr>
          <a:xfrm>
            <a:off x="4422374" y="3050506"/>
            <a:ext cx="393056" cy="523220"/>
          </a:xfrm>
          <a:prstGeom prst="rect">
            <a:avLst/>
          </a:prstGeom>
          <a:noFill/>
        </p:spPr>
        <p:txBody>
          <a:bodyPr wrap="none" rtlCol="0">
            <a:spAutoFit/>
          </a:bodyPr>
          <a:lstStyle/>
          <a:p>
            <a:r>
              <a:rPr lang="en-GB" sz="2800" dirty="0"/>
              <a:t>B</a:t>
            </a:r>
          </a:p>
        </p:txBody>
      </p:sp>
      <p:sp>
        <p:nvSpPr>
          <p:cNvPr id="67" name="TextBox 66">
            <a:extLst>
              <a:ext uri="{FF2B5EF4-FFF2-40B4-BE49-F238E27FC236}">
                <a16:creationId xmlns:a16="http://schemas.microsoft.com/office/drawing/2014/main" id="{111402B4-66B4-9FA6-99FC-0B81AF5B5039}"/>
              </a:ext>
            </a:extLst>
          </p:cNvPr>
          <p:cNvSpPr txBox="1"/>
          <p:nvPr/>
        </p:nvSpPr>
        <p:spPr>
          <a:xfrm>
            <a:off x="4422374" y="3880147"/>
            <a:ext cx="375424" cy="523220"/>
          </a:xfrm>
          <a:prstGeom prst="rect">
            <a:avLst/>
          </a:prstGeom>
          <a:noFill/>
        </p:spPr>
        <p:txBody>
          <a:bodyPr wrap="none" rtlCol="0">
            <a:spAutoFit/>
          </a:bodyPr>
          <a:lstStyle/>
          <a:p>
            <a:r>
              <a:rPr lang="en-GB" sz="2800" dirty="0"/>
              <a:t>C</a:t>
            </a:r>
          </a:p>
        </p:txBody>
      </p:sp>
      <p:sp>
        <p:nvSpPr>
          <p:cNvPr id="68" name="TextBox 67">
            <a:extLst>
              <a:ext uri="{FF2B5EF4-FFF2-40B4-BE49-F238E27FC236}">
                <a16:creationId xmlns:a16="http://schemas.microsoft.com/office/drawing/2014/main" id="{A3B0A312-85C7-4D05-3A3B-FDAE6CDD06EF}"/>
              </a:ext>
            </a:extLst>
          </p:cNvPr>
          <p:cNvSpPr txBox="1"/>
          <p:nvPr/>
        </p:nvSpPr>
        <p:spPr>
          <a:xfrm>
            <a:off x="4422374" y="4762108"/>
            <a:ext cx="405880" cy="523220"/>
          </a:xfrm>
          <a:prstGeom prst="rect">
            <a:avLst/>
          </a:prstGeom>
          <a:noFill/>
        </p:spPr>
        <p:txBody>
          <a:bodyPr wrap="none" rtlCol="0">
            <a:spAutoFit/>
          </a:bodyPr>
          <a:lstStyle/>
          <a:p>
            <a:r>
              <a:rPr lang="en-GB" sz="2800" dirty="0"/>
              <a:t>D</a:t>
            </a:r>
          </a:p>
        </p:txBody>
      </p:sp>
      <p:sp>
        <p:nvSpPr>
          <p:cNvPr id="69" name="TextBox 68">
            <a:extLst>
              <a:ext uri="{FF2B5EF4-FFF2-40B4-BE49-F238E27FC236}">
                <a16:creationId xmlns:a16="http://schemas.microsoft.com/office/drawing/2014/main" id="{DCF55C26-E5FB-FB11-A882-AF8E118D2BD3}"/>
              </a:ext>
            </a:extLst>
          </p:cNvPr>
          <p:cNvSpPr txBox="1"/>
          <p:nvPr/>
        </p:nvSpPr>
        <p:spPr>
          <a:xfrm>
            <a:off x="5882039" y="3412128"/>
            <a:ext cx="5263236" cy="523220"/>
          </a:xfrm>
          <a:prstGeom prst="rect">
            <a:avLst/>
          </a:prstGeom>
          <a:noFill/>
        </p:spPr>
        <p:txBody>
          <a:bodyPr wrap="none" rtlCol="0">
            <a:spAutoFit/>
          </a:bodyPr>
          <a:lstStyle/>
          <a:p>
            <a:r>
              <a:rPr lang="en-GB" sz="2800" dirty="0"/>
              <a:t>((A</a:t>
            </a:r>
            <a:r>
              <a:rPr lang="en-GB" sz="2800" dirty="0">
                <a:solidFill>
                  <a:schemeClr val="accent1"/>
                </a:solidFill>
              </a:rPr>
              <a:t>:1</a:t>
            </a:r>
            <a:r>
              <a:rPr lang="en-GB" sz="2800" dirty="0"/>
              <a:t>, B</a:t>
            </a:r>
            <a:r>
              <a:rPr lang="en-GB" sz="2800" dirty="0">
                <a:solidFill>
                  <a:schemeClr val="accent1"/>
                </a:solidFill>
              </a:rPr>
              <a:t>:1</a:t>
            </a:r>
            <a:r>
              <a:rPr lang="en-GB" sz="2800" dirty="0"/>
              <a:t>)</a:t>
            </a:r>
            <a:r>
              <a:rPr lang="en-GB" sz="2800" dirty="0">
                <a:solidFill>
                  <a:schemeClr val="accent2"/>
                </a:solidFill>
              </a:rPr>
              <a:t>Y</a:t>
            </a:r>
            <a:r>
              <a:rPr lang="en-GB" sz="2800" dirty="0">
                <a:solidFill>
                  <a:schemeClr val="accent1"/>
                </a:solidFill>
              </a:rPr>
              <a:t>:1</a:t>
            </a:r>
            <a:r>
              <a:rPr lang="en-GB" sz="2800" dirty="0"/>
              <a:t>, (C</a:t>
            </a:r>
            <a:r>
              <a:rPr lang="en-GB" sz="2800" dirty="0">
                <a:solidFill>
                  <a:schemeClr val="accent1"/>
                </a:solidFill>
              </a:rPr>
              <a:t>:0.5</a:t>
            </a:r>
            <a:r>
              <a:rPr lang="en-GB" sz="2800" dirty="0"/>
              <a:t>, D</a:t>
            </a:r>
            <a:r>
              <a:rPr lang="en-GB" sz="2800" dirty="0">
                <a:solidFill>
                  <a:schemeClr val="accent1"/>
                </a:solidFill>
              </a:rPr>
              <a:t>:0.5</a:t>
            </a:r>
            <a:r>
              <a:rPr lang="en-GB" sz="2800" dirty="0"/>
              <a:t>)</a:t>
            </a:r>
            <a:r>
              <a:rPr lang="en-GB" sz="2800" dirty="0">
                <a:solidFill>
                  <a:schemeClr val="accent2"/>
                </a:solidFill>
              </a:rPr>
              <a:t>Z</a:t>
            </a:r>
            <a:r>
              <a:rPr lang="en-GB" sz="2800" dirty="0">
                <a:solidFill>
                  <a:schemeClr val="accent1"/>
                </a:solidFill>
              </a:rPr>
              <a:t>:1.5</a:t>
            </a:r>
            <a:r>
              <a:rPr lang="en-GB" sz="2800" dirty="0"/>
              <a:t>)</a:t>
            </a:r>
            <a:r>
              <a:rPr lang="en-GB" sz="2800" dirty="0">
                <a:solidFill>
                  <a:schemeClr val="accent2"/>
                </a:solidFill>
              </a:rPr>
              <a:t>X</a:t>
            </a:r>
            <a:r>
              <a:rPr lang="en-GB" sz="2800" dirty="0"/>
              <a:t>;</a:t>
            </a:r>
          </a:p>
        </p:txBody>
      </p:sp>
      <p:sp>
        <p:nvSpPr>
          <p:cNvPr id="3" name="TextBox 2">
            <a:extLst>
              <a:ext uri="{FF2B5EF4-FFF2-40B4-BE49-F238E27FC236}">
                <a16:creationId xmlns:a16="http://schemas.microsoft.com/office/drawing/2014/main" id="{B212C168-8B2E-FAAB-62BF-8F15786EE3C3}"/>
              </a:ext>
            </a:extLst>
          </p:cNvPr>
          <p:cNvSpPr txBox="1"/>
          <p:nvPr/>
        </p:nvSpPr>
        <p:spPr>
          <a:xfrm>
            <a:off x="2977948" y="2608291"/>
            <a:ext cx="359394" cy="523220"/>
          </a:xfrm>
          <a:prstGeom prst="rect">
            <a:avLst/>
          </a:prstGeom>
          <a:noFill/>
        </p:spPr>
        <p:txBody>
          <a:bodyPr wrap="none" rtlCol="0">
            <a:spAutoFit/>
          </a:bodyPr>
          <a:lstStyle/>
          <a:p>
            <a:r>
              <a:rPr lang="en-GB" sz="2800" dirty="0">
                <a:solidFill>
                  <a:schemeClr val="accent2"/>
                </a:solidFill>
              </a:rPr>
              <a:t>Y</a:t>
            </a:r>
          </a:p>
        </p:txBody>
      </p:sp>
      <p:sp>
        <p:nvSpPr>
          <p:cNvPr id="4" name="TextBox 3">
            <a:extLst>
              <a:ext uri="{FF2B5EF4-FFF2-40B4-BE49-F238E27FC236}">
                <a16:creationId xmlns:a16="http://schemas.microsoft.com/office/drawing/2014/main" id="{229D25CA-AE9A-9AAA-3F5B-3E696E1DAF48}"/>
              </a:ext>
            </a:extLst>
          </p:cNvPr>
          <p:cNvSpPr txBox="1"/>
          <p:nvPr/>
        </p:nvSpPr>
        <p:spPr>
          <a:xfrm>
            <a:off x="3782677" y="4321127"/>
            <a:ext cx="352982" cy="523220"/>
          </a:xfrm>
          <a:prstGeom prst="rect">
            <a:avLst/>
          </a:prstGeom>
          <a:noFill/>
        </p:spPr>
        <p:txBody>
          <a:bodyPr wrap="none" rtlCol="0">
            <a:spAutoFit/>
          </a:bodyPr>
          <a:lstStyle/>
          <a:p>
            <a:r>
              <a:rPr lang="en-GB" sz="2800" dirty="0">
                <a:solidFill>
                  <a:schemeClr val="accent2"/>
                </a:solidFill>
              </a:rPr>
              <a:t>Z</a:t>
            </a:r>
          </a:p>
        </p:txBody>
      </p:sp>
      <p:sp>
        <p:nvSpPr>
          <p:cNvPr id="5" name="TextBox 4">
            <a:extLst>
              <a:ext uri="{FF2B5EF4-FFF2-40B4-BE49-F238E27FC236}">
                <a16:creationId xmlns:a16="http://schemas.microsoft.com/office/drawing/2014/main" id="{7B0C84E3-F131-9309-15C5-F4904D63DDFE}"/>
              </a:ext>
            </a:extLst>
          </p:cNvPr>
          <p:cNvSpPr txBox="1"/>
          <p:nvPr/>
        </p:nvSpPr>
        <p:spPr>
          <a:xfrm>
            <a:off x="1599761" y="3488040"/>
            <a:ext cx="370614" cy="523220"/>
          </a:xfrm>
          <a:prstGeom prst="rect">
            <a:avLst/>
          </a:prstGeom>
          <a:noFill/>
        </p:spPr>
        <p:txBody>
          <a:bodyPr wrap="none" rtlCol="0">
            <a:spAutoFit/>
          </a:bodyPr>
          <a:lstStyle/>
          <a:p>
            <a:r>
              <a:rPr lang="en-GB" sz="2800" dirty="0">
                <a:solidFill>
                  <a:schemeClr val="accent2"/>
                </a:solidFill>
              </a:rPr>
              <a:t>X</a:t>
            </a:r>
          </a:p>
        </p:txBody>
      </p:sp>
      <p:sp>
        <p:nvSpPr>
          <p:cNvPr id="6" name="TextBox 5">
            <a:extLst>
              <a:ext uri="{FF2B5EF4-FFF2-40B4-BE49-F238E27FC236}">
                <a16:creationId xmlns:a16="http://schemas.microsoft.com/office/drawing/2014/main" id="{60253293-FFB2-99EF-C99B-4FBCE942A16E}"/>
              </a:ext>
            </a:extLst>
          </p:cNvPr>
          <p:cNvSpPr txBox="1"/>
          <p:nvPr/>
        </p:nvSpPr>
        <p:spPr>
          <a:xfrm>
            <a:off x="3473281" y="1956668"/>
            <a:ext cx="301686" cy="369332"/>
          </a:xfrm>
          <a:prstGeom prst="rect">
            <a:avLst/>
          </a:prstGeom>
          <a:noFill/>
        </p:spPr>
        <p:txBody>
          <a:bodyPr wrap="none" rtlCol="0">
            <a:spAutoFit/>
          </a:bodyPr>
          <a:lstStyle/>
          <a:p>
            <a:r>
              <a:rPr lang="en-GB" dirty="0">
                <a:solidFill>
                  <a:schemeClr val="accent1"/>
                </a:solidFill>
              </a:rPr>
              <a:t>1</a:t>
            </a:r>
          </a:p>
        </p:txBody>
      </p:sp>
      <p:sp>
        <p:nvSpPr>
          <p:cNvPr id="7" name="TextBox 6">
            <a:extLst>
              <a:ext uri="{FF2B5EF4-FFF2-40B4-BE49-F238E27FC236}">
                <a16:creationId xmlns:a16="http://schemas.microsoft.com/office/drawing/2014/main" id="{E7D21E8C-5900-4B98-8087-ADAF6BA68594}"/>
              </a:ext>
            </a:extLst>
          </p:cNvPr>
          <p:cNvSpPr txBox="1"/>
          <p:nvPr/>
        </p:nvSpPr>
        <p:spPr>
          <a:xfrm>
            <a:off x="2009209" y="2479115"/>
            <a:ext cx="301686" cy="369332"/>
          </a:xfrm>
          <a:prstGeom prst="rect">
            <a:avLst/>
          </a:prstGeom>
          <a:noFill/>
        </p:spPr>
        <p:txBody>
          <a:bodyPr wrap="none" rtlCol="0">
            <a:spAutoFit/>
          </a:bodyPr>
          <a:lstStyle/>
          <a:p>
            <a:r>
              <a:rPr lang="en-GB" dirty="0">
                <a:solidFill>
                  <a:schemeClr val="accent1"/>
                </a:solidFill>
              </a:rPr>
              <a:t>1</a:t>
            </a:r>
          </a:p>
        </p:txBody>
      </p:sp>
      <p:sp>
        <p:nvSpPr>
          <p:cNvPr id="8" name="TextBox 7">
            <a:extLst>
              <a:ext uri="{FF2B5EF4-FFF2-40B4-BE49-F238E27FC236}">
                <a16:creationId xmlns:a16="http://schemas.microsoft.com/office/drawing/2014/main" id="{0F20EC71-E22F-6F20-03BF-6564BBEB05DA}"/>
              </a:ext>
            </a:extLst>
          </p:cNvPr>
          <p:cNvSpPr txBox="1"/>
          <p:nvPr/>
        </p:nvSpPr>
        <p:spPr>
          <a:xfrm>
            <a:off x="3468880" y="2946845"/>
            <a:ext cx="301686" cy="369332"/>
          </a:xfrm>
          <a:prstGeom prst="rect">
            <a:avLst/>
          </a:prstGeom>
          <a:noFill/>
        </p:spPr>
        <p:txBody>
          <a:bodyPr wrap="none" rtlCol="0">
            <a:spAutoFit/>
          </a:bodyPr>
          <a:lstStyle/>
          <a:p>
            <a:r>
              <a:rPr lang="en-GB" dirty="0">
                <a:solidFill>
                  <a:schemeClr val="accent1"/>
                </a:solidFill>
              </a:rPr>
              <a:t>1</a:t>
            </a:r>
          </a:p>
        </p:txBody>
      </p:sp>
      <p:sp>
        <p:nvSpPr>
          <p:cNvPr id="9" name="TextBox 8">
            <a:extLst>
              <a:ext uri="{FF2B5EF4-FFF2-40B4-BE49-F238E27FC236}">
                <a16:creationId xmlns:a16="http://schemas.microsoft.com/office/drawing/2014/main" id="{EBBF4773-57CD-7DCA-E939-9F376370FCD2}"/>
              </a:ext>
            </a:extLst>
          </p:cNvPr>
          <p:cNvSpPr txBox="1"/>
          <p:nvPr/>
        </p:nvSpPr>
        <p:spPr>
          <a:xfrm>
            <a:off x="2544862" y="4203092"/>
            <a:ext cx="476412" cy="369332"/>
          </a:xfrm>
          <a:prstGeom prst="rect">
            <a:avLst/>
          </a:prstGeom>
          <a:noFill/>
        </p:spPr>
        <p:txBody>
          <a:bodyPr wrap="none" rtlCol="0">
            <a:spAutoFit/>
          </a:bodyPr>
          <a:lstStyle/>
          <a:p>
            <a:r>
              <a:rPr lang="en-GB" dirty="0">
                <a:solidFill>
                  <a:schemeClr val="accent1"/>
                </a:solidFill>
              </a:rPr>
              <a:t>1.5</a:t>
            </a:r>
          </a:p>
        </p:txBody>
      </p:sp>
      <p:sp>
        <p:nvSpPr>
          <p:cNvPr id="10" name="TextBox 9">
            <a:extLst>
              <a:ext uri="{FF2B5EF4-FFF2-40B4-BE49-F238E27FC236}">
                <a16:creationId xmlns:a16="http://schemas.microsoft.com/office/drawing/2014/main" id="{FE778FE1-788A-0C6A-C52E-652E643BC284}"/>
              </a:ext>
            </a:extLst>
          </p:cNvPr>
          <p:cNvSpPr txBox="1"/>
          <p:nvPr/>
        </p:nvSpPr>
        <p:spPr>
          <a:xfrm>
            <a:off x="3863860" y="3797717"/>
            <a:ext cx="476412" cy="369332"/>
          </a:xfrm>
          <a:prstGeom prst="rect">
            <a:avLst/>
          </a:prstGeom>
          <a:noFill/>
        </p:spPr>
        <p:txBody>
          <a:bodyPr wrap="none" rtlCol="0">
            <a:spAutoFit/>
          </a:bodyPr>
          <a:lstStyle/>
          <a:p>
            <a:r>
              <a:rPr lang="en-GB" dirty="0">
                <a:solidFill>
                  <a:schemeClr val="accent1"/>
                </a:solidFill>
              </a:rPr>
              <a:t>0.5</a:t>
            </a:r>
          </a:p>
        </p:txBody>
      </p:sp>
      <p:sp>
        <p:nvSpPr>
          <p:cNvPr id="13" name="TextBox 12">
            <a:extLst>
              <a:ext uri="{FF2B5EF4-FFF2-40B4-BE49-F238E27FC236}">
                <a16:creationId xmlns:a16="http://schemas.microsoft.com/office/drawing/2014/main" id="{EA9C83E8-1A9C-0A83-1236-DDCCFBDDFD62}"/>
              </a:ext>
            </a:extLst>
          </p:cNvPr>
          <p:cNvSpPr txBox="1"/>
          <p:nvPr/>
        </p:nvSpPr>
        <p:spPr>
          <a:xfrm>
            <a:off x="3918029" y="5049879"/>
            <a:ext cx="476412" cy="369332"/>
          </a:xfrm>
          <a:prstGeom prst="rect">
            <a:avLst/>
          </a:prstGeom>
          <a:noFill/>
        </p:spPr>
        <p:txBody>
          <a:bodyPr wrap="none" rtlCol="0">
            <a:spAutoFit/>
          </a:bodyPr>
          <a:lstStyle/>
          <a:p>
            <a:r>
              <a:rPr lang="en-GB" dirty="0">
                <a:solidFill>
                  <a:schemeClr val="accent1"/>
                </a:solidFill>
              </a:rPr>
              <a:t>0.5</a:t>
            </a:r>
          </a:p>
        </p:txBody>
      </p:sp>
    </p:spTree>
    <p:extLst>
      <p:ext uri="{BB962C8B-B14F-4D97-AF65-F5344CB8AC3E}">
        <p14:creationId xmlns:p14="http://schemas.microsoft.com/office/powerpoint/2010/main" val="6230781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a:extLst>
              <a:ext uri="{FF2B5EF4-FFF2-40B4-BE49-F238E27FC236}">
                <a16:creationId xmlns:a16="http://schemas.microsoft.com/office/drawing/2014/main" id="{F99FAE05-7076-58EC-3AAA-8B49D3317399}"/>
              </a:ext>
            </a:extLst>
          </p:cNvPr>
          <p:cNvSpPr/>
          <p:nvPr/>
        </p:nvSpPr>
        <p:spPr>
          <a:xfrm>
            <a:off x="4551422" y="1489401"/>
            <a:ext cx="1388145" cy="881937"/>
          </a:xfrm>
          <a:custGeom>
            <a:avLst/>
            <a:gdLst>
              <a:gd name="connsiteX0" fmla="*/ 323734 w 325239"/>
              <a:gd name="connsiteY0" fmla="*/ 0 h 199763"/>
              <a:gd name="connsiteX1" fmla="*/ 0 w 325239"/>
              <a:gd name="connsiteY1" fmla="*/ 0 h 199763"/>
              <a:gd name="connsiteX2" fmla="*/ 0 w 325239"/>
              <a:gd name="connsiteY2" fmla="*/ 199764 h 199763"/>
              <a:gd name="connsiteX3" fmla="*/ 325240 w 325239"/>
              <a:gd name="connsiteY3" fmla="*/ 199764 h 199763"/>
            </a:gdLst>
            <a:ahLst/>
            <a:cxnLst>
              <a:cxn ang="0">
                <a:pos x="connsiteX0" y="connsiteY0"/>
              </a:cxn>
              <a:cxn ang="0">
                <a:pos x="connsiteX1" y="connsiteY1"/>
              </a:cxn>
              <a:cxn ang="0">
                <a:pos x="connsiteX2" y="connsiteY2"/>
              </a:cxn>
              <a:cxn ang="0">
                <a:pos x="connsiteX3" y="connsiteY3"/>
              </a:cxn>
            </a:cxnLst>
            <a:rect l="l" t="t" r="r" b="b"/>
            <a:pathLst>
              <a:path w="325239" h="199763">
                <a:moveTo>
                  <a:pt x="323734" y="0"/>
                </a:moveTo>
                <a:lnTo>
                  <a:pt x="0" y="0"/>
                </a:lnTo>
                <a:lnTo>
                  <a:pt x="0" y="199764"/>
                </a:lnTo>
                <a:lnTo>
                  <a:pt x="325240" y="199764"/>
                </a:lnTo>
              </a:path>
            </a:pathLst>
          </a:custGeom>
          <a:noFill/>
          <a:ln w="38100" cap="flat">
            <a:solidFill>
              <a:srgbClr val="000000"/>
            </a:solidFill>
            <a:prstDash val="solid"/>
            <a:miter/>
          </a:ln>
        </p:spPr>
        <p:txBody>
          <a:bodyPr rtlCol="0" anchor="ctr"/>
          <a:lstStyle/>
          <a:p>
            <a:endParaRPr lang="en-GB"/>
          </a:p>
        </p:txBody>
      </p:sp>
      <p:sp>
        <p:nvSpPr>
          <p:cNvPr id="5" name="Freeform 4">
            <a:extLst>
              <a:ext uri="{FF2B5EF4-FFF2-40B4-BE49-F238E27FC236}">
                <a16:creationId xmlns:a16="http://schemas.microsoft.com/office/drawing/2014/main" id="{1EAA9756-FCB9-DEF9-4DE4-3F50082D9E69}"/>
              </a:ext>
            </a:extLst>
          </p:cNvPr>
          <p:cNvSpPr/>
          <p:nvPr/>
        </p:nvSpPr>
        <p:spPr>
          <a:xfrm>
            <a:off x="5328724" y="3200979"/>
            <a:ext cx="610843" cy="881961"/>
          </a:xfrm>
          <a:custGeom>
            <a:avLst/>
            <a:gdLst>
              <a:gd name="connsiteX0" fmla="*/ 323734 w 325239"/>
              <a:gd name="connsiteY0" fmla="*/ 0 h 199768"/>
              <a:gd name="connsiteX1" fmla="*/ 0 w 325239"/>
              <a:gd name="connsiteY1" fmla="*/ 0 h 199768"/>
              <a:gd name="connsiteX2" fmla="*/ 0 w 325239"/>
              <a:gd name="connsiteY2" fmla="*/ 199769 h 199768"/>
              <a:gd name="connsiteX3" fmla="*/ 325240 w 325239"/>
              <a:gd name="connsiteY3" fmla="*/ 199769 h 199768"/>
            </a:gdLst>
            <a:ahLst/>
            <a:cxnLst>
              <a:cxn ang="0">
                <a:pos x="connsiteX0" y="connsiteY0"/>
              </a:cxn>
              <a:cxn ang="0">
                <a:pos x="connsiteX1" y="connsiteY1"/>
              </a:cxn>
              <a:cxn ang="0">
                <a:pos x="connsiteX2" y="connsiteY2"/>
              </a:cxn>
              <a:cxn ang="0">
                <a:pos x="connsiteX3" y="connsiteY3"/>
              </a:cxn>
            </a:cxnLst>
            <a:rect l="l" t="t" r="r" b="b"/>
            <a:pathLst>
              <a:path w="325239" h="199768">
                <a:moveTo>
                  <a:pt x="323734" y="0"/>
                </a:moveTo>
                <a:lnTo>
                  <a:pt x="0" y="0"/>
                </a:lnTo>
                <a:lnTo>
                  <a:pt x="0" y="199769"/>
                </a:lnTo>
                <a:lnTo>
                  <a:pt x="325240" y="199769"/>
                </a:lnTo>
              </a:path>
            </a:pathLst>
          </a:custGeom>
          <a:noFill/>
          <a:ln w="38100" cap="flat">
            <a:solidFill>
              <a:srgbClr val="000000"/>
            </a:solidFill>
            <a:prstDash val="solid"/>
            <a:miter/>
          </a:ln>
        </p:spPr>
        <p:txBody>
          <a:bodyPr rtlCol="0" anchor="ctr"/>
          <a:lstStyle/>
          <a:p>
            <a:endParaRPr lang="en-GB"/>
          </a:p>
        </p:txBody>
      </p:sp>
      <p:sp>
        <p:nvSpPr>
          <p:cNvPr id="6" name="Freeform 5">
            <a:extLst>
              <a:ext uri="{FF2B5EF4-FFF2-40B4-BE49-F238E27FC236}">
                <a16:creationId xmlns:a16="http://schemas.microsoft.com/office/drawing/2014/main" id="{24969898-6721-56E9-A271-D68FA5FAFD35}"/>
              </a:ext>
            </a:extLst>
          </p:cNvPr>
          <p:cNvSpPr/>
          <p:nvPr/>
        </p:nvSpPr>
        <p:spPr>
          <a:xfrm>
            <a:off x="3133367" y="1930392"/>
            <a:ext cx="1433391" cy="28782"/>
          </a:xfrm>
          <a:custGeom>
            <a:avLst/>
            <a:gdLst>
              <a:gd name="connsiteX0" fmla="*/ 0 w 320507"/>
              <a:gd name="connsiteY0" fmla="*/ 0 h 6519"/>
              <a:gd name="connsiteX1" fmla="*/ 320507 w 320507"/>
              <a:gd name="connsiteY1" fmla="*/ 0 h 6519"/>
              <a:gd name="connsiteX2" fmla="*/ 320507 w 320507"/>
              <a:gd name="connsiteY2" fmla="*/ 0 h 6519"/>
            </a:gdLst>
            <a:ahLst/>
            <a:cxnLst>
              <a:cxn ang="0">
                <a:pos x="connsiteX0" y="connsiteY0"/>
              </a:cxn>
              <a:cxn ang="0">
                <a:pos x="connsiteX1" y="connsiteY1"/>
              </a:cxn>
              <a:cxn ang="0">
                <a:pos x="connsiteX2" y="connsiteY2"/>
              </a:cxn>
            </a:cxnLst>
            <a:rect l="l" t="t" r="r" b="b"/>
            <a:pathLst>
              <a:path w="320507" h="6519">
                <a:moveTo>
                  <a:pt x="0" y="0"/>
                </a:moveTo>
                <a:lnTo>
                  <a:pt x="320507" y="0"/>
                </a:lnTo>
                <a:lnTo>
                  <a:pt x="320507" y="0"/>
                </a:lnTo>
              </a:path>
            </a:pathLst>
          </a:custGeom>
          <a:noFill/>
          <a:ln w="38100" cap="flat">
            <a:solidFill>
              <a:srgbClr val="000000"/>
            </a:solidFill>
            <a:prstDash val="solid"/>
            <a:miter/>
          </a:ln>
        </p:spPr>
        <p:txBody>
          <a:bodyPr rtlCol="0" anchor="ctr"/>
          <a:lstStyle/>
          <a:p>
            <a:endParaRPr lang="en-GB"/>
          </a:p>
        </p:txBody>
      </p:sp>
      <p:sp>
        <p:nvSpPr>
          <p:cNvPr id="7" name="Freeform 6">
            <a:extLst>
              <a:ext uri="{FF2B5EF4-FFF2-40B4-BE49-F238E27FC236}">
                <a16:creationId xmlns:a16="http://schemas.microsoft.com/office/drawing/2014/main" id="{B7B48C01-6725-F668-3B5A-83258D48A57F}"/>
              </a:ext>
            </a:extLst>
          </p:cNvPr>
          <p:cNvSpPr/>
          <p:nvPr/>
        </p:nvSpPr>
        <p:spPr>
          <a:xfrm>
            <a:off x="3851031" y="3631647"/>
            <a:ext cx="1477693" cy="56036"/>
          </a:xfrm>
          <a:custGeom>
            <a:avLst/>
            <a:gdLst>
              <a:gd name="connsiteX0" fmla="*/ 0 w 320507"/>
              <a:gd name="connsiteY0" fmla="*/ 0 h 6519"/>
              <a:gd name="connsiteX1" fmla="*/ 320507 w 320507"/>
              <a:gd name="connsiteY1" fmla="*/ 0 h 6519"/>
              <a:gd name="connsiteX2" fmla="*/ 320507 w 320507"/>
              <a:gd name="connsiteY2" fmla="*/ 0 h 6519"/>
            </a:gdLst>
            <a:ahLst/>
            <a:cxnLst>
              <a:cxn ang="0">
                <a:pos x="connsiteX0" y="connsiteY0"/>
              </a:cxn>
              <a:cxn ang="0">
                <a:pos x="connsiteX1" y="connsiteY1"/>
              </a:cxn>
              <a:cxn ang="0">
                <a:pos x="connsiteX2" y="connsiteY2"/>
              </a:cxn>
            </a:cxnLst>
            <a:rect l="l" t="t" r="r" b="b"/>
            <a:pathLst>
              <a:path w="320507" h="6519">
                <a:moveTo>
                  <a:pt x="0" y="0"/>
                </a:moveTo>
                <a:lnTo>
                  <a:pt x="320507" y="0"/>
                </a:lnTo>
                <a:lnTo>
                  <a:pt x="320507" y="0"/>
                </a:lnTo>
              </a:path>
            </a:pathLst>
          </a:custGeom>
          <a:noFill/>
          <a:ln w="38100" cap="flat">
            <a:solidFill>
              <a:srgbClr val="000000"/>
            </a:solidFill>
            <a:prstDash val="solid"/>
            <a:miter/>
          </a:ln>
        </p:spPr>
        <p:txBody>
          <a:bodyPr rtlCol="0" anchor="ctr"/>
          <a:lstStyle/>
          <a:p>
            <a:endParaRPr lang="en-GB"/>
          </a:p>
        </p:txBody>
      </p:sp>
      <p:sp>
        <p:nvSpPr>
          <p:cNvPr id="8" name="Freeform 7">
            <a:extLst>
              <a:ext uri="{FF2B5EF4-FFF2-40B4-BE49-F238E27FC236}">
                <a16:creationId xmlns:a16="http://schemas.microsoft.com/office/drawing/2014/main" id="{AAB80D5A-2252-9BA0-024F-D77246BF66FD}"/>
              </a:ext>
            </a:extLst>
          </p:cNvPr>
          <p:cNvSpPr/>
          <p:nvPr/>
        </p:nvSpPr>
        <p:spPr>
          <a:xfrm>
            <a:off x="3152572" y="1929123"/>
            <a:ext cx="189817" cy="2506229"/>
          </a:xfrm>
          <a:custGeom>
            <a:avLst/>
            <a:gdLst>
              <a:gd name="connsiteX0" fmla="*/ 0 w 6519"/>
              <a:gd name="connsiteY0" fmla="*/ 0 h 316628"/>
              <a:gd name="connsiteX1" fmla="*/ 0 w 6519"/>
              <a:gd name="connsiteY1" fmla="*/ 316628 h 316628"/>
              <a:gd name="connsiteX2" fmla="*/ 0 w 6519"/>
              <a:gd name="connsiteY2" fmla="*/ 316628 h 316628"/>
            </a:gdLst>
            <a:ahLst/>
            <a:cxnLst>
              <a:cxn ang="0">
                <a:pos x="connsiteX0" y="connsiteY0"/>
              </a:cxn>
              <a:cxn ang="0">
                <a:pos x="connsiteX1" y="connsiteY1"/>
              </a:cxn>
              <a:cxn ang="0">
                <a:pos x="connsiteX2" y="connsiteY2"/>
              </a:cxn>
            </a:cxnLst>
            <a:rect l="l" t="t" r="r" b="b"/>
            <a:pathLst>
              <a:path w="6519" h="316628">
                <a:moveTo>
                  <a:pt x="0" y="0"/>
                </a:moveTo>
                <a:lnTo>
                  <a:pt x="0" y="316628"/>
                </a:lnTo>
                <a:lnTo>
                  <a:pt x="0" y="316628"/>
                </a:lnTo>
              </a:path>
            </a:pathLst>
          </a:custGeom>
          <a:noFill/>
          <a:ln w="38100" cap="flat">
            <a:solidFill>
              <a:srgbClr val="000000"/>
            </a:solidFill>
            <a:prstDash val="solid"/>
            <a:miter/>
          </a:ln>
        </p:spPr>
        <p:txBody>
          <a:bodyPr rtlCol="0" anchor="ctr"/>
          <a:lstStyle/>
          <a:p>
            <a:endParaRPr lang="en-GB"/>
          </a:p>
        </p:txBody>
      </p:sp>
      <p:sp>
        <p:nvSpPr>
          <p:cNvPr id="9" name="Freeform 8">
            <a:extLst>
              <a:ext uri="{FF2B5EF4-FFF2-40B4-BE49-F238E27FC236}">
                <a16:creationId xmlns:a16="http://schemas.microsoft.com/office/drawing/2014/main" id="{DBF94494-69F6-8EF0-6E4B-69A62B9FC139}"/>
              </a:ext>
            </a:extLst>
          </p:cNvPr>
          <p:cNvSpPr/>
          <p:nvPr/>
        </p:nvSpPr>
        <p:spPr>
          <a:xfrm>
            <a:off x="3103511" y="2754810"/>
            <a:ext cx="92013" cy="90834"/>
          </a:xfrm>
          <a:custGeom>
            <a:avLst/>
            <a:gdLst>
              <a:gd name="connsiteX0" fmla="*/ 20659 w 20574"/>
              <a:gd name="connsiteY0" fmla="*/ 10114 h 20574"/>
              <a:gd name="connsiteX1" fmla="*/ 10372 w 20574"/>
              <a:gd name="connsiteY1" fmla="*/ 20401 h 20574"/>
              <a:gd name="connsiteX2" fmla="*/ 84 w 20574"/>
              <a:gd name="connsiteY2" fmla="*/ 10114 h 20574"/>
              <a:gd name="connsiteX3" fmla="*/ 10372 w 20574"/>
              <a:gd name="connsiteY3" fmla="*/ -174 h 20574"/>
              <a:gd name="connsiteX4" fmla="*/ 20659 w 20574"/>
              <a:gd name="connsiteY4" fmla="*/ 10114 h 20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74" h="20574">
                <a:moveTo>
                  <a:pt x="20659" y="10114"/>
                </a:moveTo>
                <a:cubicBezTo>
                  <a:pt x="20659" y="15792"/>
                  <a:pt x="16050" y="20401"/>
                  <a:pt x="10372" y="20401"/>
                </a:cubicBezTo>
                <a:cubicBezTo>
                  <a:pt x="4693" y="20401"/>
                  <a:pt x="84" y="15792"/>
                  <a:pt x="84" y="10114"/>
                </a:cubicBezTo>
                <a:cubicBezTo>
                  <a:pt x="84" y="4435"/>
                  <a:pt x="4693" y="-174"/>
                  <a:pt x="10372" y="-174"/>
                </a:cubicBezTo>
                <a:cubicBezTo>
                  <a:pt x="16050" y="-174"/>
                  <a:pt x="20659" y="4435"/>
                  <a:pt x="20659" y="10114"/>
                </a:cubicBezTo>
                <a:close/>
              </a:path>
            </a:pathLst>
          </a:custGeom>
          <a:noFill/>
          <a:ln w="38100" cap="flat">
            <a:solidFill>
              <a:srgbClr val="000000"/>
            </a:solidFill>
            <a:prstDash val="solid"/>
            <a:round/>
          </a:ln>
        </p:spPr>
        <p:txBody>
          <a:bodyPr rtlCol="0" anchor="ctr"/>
          <a:lstStyle/>
          <a:p>
            <a:endParaRPr lang="en-GB"/>
          </a:p>
        </p:txBody>
      </p:sp>
      <p:sp>
        <p:nvSpPr>
          <p:cNvPr id="10" name="Freeform 9">
            <a:extLst>
              <a:ext uri="{FF2B5EF4-FFF2-40B4-BE49-F238E27FC236}">
                <a16:creationId xmlns:a16="http://schemas.microsoft.com/office/drawing/2014/main" id="{9757A85D-48EE-5B40-56C5-2D577C03089C}"/>
              </a:ext>
            </a:extLst>
          </p:cNvPr>
          <p:cNvSpPr/>
          <p:nvPr/>
        </p:nvSpPr>
        <p:spPr>
          <a:xfrm>
            <a:off x="5275796" y="3596691"/>
            <a:ext cx="92013" cy="90834"/>
          </a:xfrm>
          <a:custGeom>
            <a:avLst/>
            <a:gdLst>
              <a:gd name="connsiteX0" fmla="*/ 20707 w 20574"/>
              <a:gd name="connsiteY0" fmla="*/ 10138 h 20574"/>
              <a:gd name="connsiteX1" fmla="*/ 10419 w 20574"/>
              <a:gd name="connsiteY1" fmla="*/ 20426 h 20574"/>
              <a:gd name="connsiteX2" fmla="*/ 132 w 20574"/>
              <a:gd name="connsiteY2" fmla="*/ 10138 h 20574"/>
              <a:gd name="connsiteX3" fmla="*/ 10419 w 20574"/>
              <a:gd name="connsiteY3" fmla="*/ -149 h 20574"/>
              <a:gd name="connsiteX4" fmla="*/ 20707 w 20574"/>
              <a:gd name="connsiteY4" fmla="*/ 10138 h 20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74" h="20574">
                <a:moveTo>
                  <a:pt x="20707" y="10138"/>
                </a:moveTo>
                <a:cubicBezTo>
                  <a:pt x="20707" y="15817"/>
                  <a:pt x="16098" y="20426"/>
                  <a:pt x="10419" y="20426"/>
                </a:cubicBezTo>
                <a:cubicBezTo>
                  <a:pt x="4741" y="20426"/>
                  <a:pt x="132" y="15817"/>
                  <a:pt x="132" y="10138"/>
                </a:cubicBezTo>
                <a:cubicBezTo>
                  <a:pt x="132" y="4460"/>
                  <a:pt x="4741" y="-149"/>
                  <a:pt x="10419" y="-149"/>
                </a:cubicBezTo>
                <a:cubicBezTo>
                  <a:pt x="16098" y="-149"/>
                  <a:pt x="20707" y="4460"/>
                  <a:pt x="20707" y="10138"/>
                </a:cubicBezTo>
                <a:close/>
              </a:path>
            </a:pathLst>
          </a:custGeom>
          <a:noFill/>
          <a:ln w="38100" cap="flat">
            <a:solidFill>
              <a:srgbClr val="000000"/>
            </a:solidFill>
            <a:prstDash val="solid"/>
            <a:round/>
          </a:ln>
        </p:spPr>
        <p:txBody>
          <a:bodyPr rtlCol="0" anchor="ctr"/>
          <a:lstStyle/>
          <a:p>
            <a:endParaRPr lang="en-GB"/>
          </a:p>
        </p:txBody>
      </p:sp>
      <p:sp>
        <p:nvSpPr>
          <p:cNvPr id="11" name="Freeform 10">
            <a:extLst>
              <a:ext uri="{FF2B5EF4-FFF2-40B4-BE49-F238E27FC236}">
                <a16:creationId xmlns:a16="http://schemas.microsoft.com/office/drawing/2014/main" id="{5995F2DD-DFD7-C27A-A702-F35640FCF438}"/>
              </a:ext>
            </a:extLst>
          </p:cNvPr>
          <p:cNvSpPr/>
          <p:nvPr/>
        </p:nvSpPr>
        <p:spPr>
          <a:xfrm>
            <a:off x="4506176" y="1884945"/>
            <a:ext cx="92013" cy="90834"/>
          </a:xfrm>
          <a:custGeom>
            <a:avLst/>
            <a:gdLst>
              <a:gd name="connsiteX0" fmla="*/ 20707 w 20574"/>
              <a:gd name="connsiteY0" fmla="*/ 10090 h 20574"/>
              <a:gd name="connsiteX1" fmla="*/ 10419 w 20574"/>
              <a:gd name="connsiteY1" fmla="*/ 20377 h 20574"/>
              <a:gd name="connsiteX2" fmla="*/ 132 w 20574"/>
              <a:gd name="connsiteY2" fmla="*/ 10090 h 20574"/>
              <a:gd name="connsiteX3" fmla="*/ 10419 w 20574"/>
              <a:gd name="connsiteY3" fmla="*/ -198 h 20574"/>
              <a:gd name="connsiteX4" fmla="*/ 20707 w 20574"/>
              <a:gd name="connsiteY4" fmla="*/ 10090 h 20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74" h="20574">
                <a:moveTo>
                  <a:pt x="20707" y="10090"/>
                </a:moveTo>
                <a:cubicBezTo>
                  <a:pt x="20707" y="15768"/>
                  <a:pt x="16098" y="20377"/>
                  <a:pt x="10419" y="20377"/>
                </a:cubicBezTo>
                <a:cubicBezTo>
                  <a:pt x="4741" y="20377"/>
                  <a:pt x="132" y="15768"/>
                  <a:pt x="132" y="10090"/>
                </a:cubicBezTo>
                <a:cubicBezTo>
                  <a:pt x="132" y="4411"/>
                  <a:pt x="4741" y="-198"/>
                  <a:pt x="10419" y="-198"/>
                </a:cubicBezTo>
                <a:cubicBezTo>
                  <a:pt x="16098" y="-198"/>
                  <a:pt x="20707" y="4411"/>
                  <a:pt x="20707" y="10090"/>
                </a:cubicBezTo>
                <a:close/>
              </a:path>
            </a:pathLst>
          </a:custGeom>
          <a:noFill/>
          <a:ln w="38100" cap="flat">
            <a:solidFill>
              <a:srgbClr val="000000"/>
            </a:solidFill>
            <a:prstDash val="solid"/>
            <a:round/>
          </a:ln>
        </p:spPr>
        <p:txBody>
          <a:bodyPr rtlCol="0" anchor="ctr"/>
          <a:lstStyle/>
          <a:p>
            <a:endParaRPr lang="en-GB"/>
          </a:p>
        </p:txBody>
      </p:sp>
      <p:sp>
        <p:nvSpPr>
          <p:cNvPr id="12" name="TextBox 11">
            <a:extLst>
              <a:ext uri="{FF2B5EF4-FFF2-40B4-BE49-F238E27FC236}">
                <a16:creationId xmlns:a16="http://schemas.microsoft.com/office/drawing/2014/main" id="{C2409497-BB42-6828-B315-5329D9C13911}"/>
              </a:ext>
            </a:extLst>
          </p:cNvPr>
          <p:cNvSpPr txBox="1"/>
          <p:nvPr/>
        </p:nvSpPr>
        <p:spPr>
          <a:xfrm>
            <a:off x="6040158" y="1227791"/>
            <a:ext cx="393056" cy="523220"/>
          </a:xfrm>
          <a:prstGeom prst="rect">
            <a:avLst/>
          </a:prstGeom>
          <a:noFill/>
        </p:spPr>
        <p:txBody>
          <a:bodyPr wrap="none" rtlCol="0">
            <a:spAutoFit/>
          </a:bodyPr>
          <a:lstStyle/>
          <a:p>
            <a:r>
              <a:rPr lang="en-GB" sz="2800" dirty="0"/>
              <a:t>A</a:t>
            </a:r>
          </a:p>
        </p:txBody>
      </p:sp>
      <p:sp>
        <p:nvSpPr>
          <p:cNvPr id="13" name="TextBox 12">
            <a:extLst>
              <a:ext uri="{FF2B5EF4-FFF2-40B4-BE49-F238E27FC236}">
                <a16:creationId xmlns:a16="http://schemas.microsoft.com/office/drawing/2014/main" id="{68824F78-4CA6-2855-A025-CBE1395B88CD}"/>
              </a:ext>
            </a:extLst>
          </p:cNvPr>
          <p:cNvSpPr txBox="1"/>
          <p:nvPr/>
        </p:nvSpPr>
        <p:spPr>
          <a:xfrm>
            <a:off x="6040158" y="2109728"/>
            <a:ext cx="393056" cy="523220"/>
          </a:xfrm>
          <a:prstGeom prst="rect">
            <a:avLst/>
          </a:prstGeom>
          <a:noFill/>
        </p:spPr>
        <p:txBody>
          <a:bodyPr wrap="none" rtlCol="0">
            <a:spAutoFit/>
          </a:bodyPr>
          <a:lstStyle/>
          <a:p>
            <a:r>
              <a:rPr lang="en-GB" sz="2800" dirty="0"/>
              <a:t>B</a:t>
            </a:r>
          </a:p>
        </p:txBody>
      </p:sp>
      <p:sp>
        <p:nvSpPr>
          <p:cNvPr id="14" name="TextBox 13">
            <a:extLst>
              <a:ext uri="{FF2B5EF4-FFF2-40B4-BE49-F238E27FC236}">
                <a16:creationId xmlns:a16="http://schemas.microsoft.com/office/drawing/2014/main" id="{2CF3681D-57BF-36C7-5907-8E06EA0EA2D6}"/>
              </a:ext>
            </a:extLst>
          </p:cNvPr>
          <p:cNvSpPr txBox="1"/>
          <p:nvPr/>
        </p:nvSpPr>
        <p:spPr>
          <a:xfrm>
            <a:off x="6040158" y="2939369"/>
            <a:ext cx="375424" cy="523220"/>
          </a:xfrm>
          <a:prstGeom prst="rect">
            <a:avLst/>
          </a:prstGeom>
          <a:noFill/>
        </p:spPr>
        <p:txBody>
          <a:bodyPr wrap="none" rtlCol="0">
            <a:spAutoFit/>
          </a:bodyPr>
          <a:lstStyle/>
          <a:p>
            <a:r>
              <a:rPr lang="en-GB" sz="2800" dirty="0"/>
              <a:t>C</a:t>
            </a:r>
          </a:p>
        </p:txBody>
      </p:sp>
      <p:sp>
        <p:nvSpPr>
          <p:cNvPr id="15" name="TextBox 14">
            <a:extLst>
              <a:ext uri="{FF2B5EF4-FFF2-40B4-BE49-F238E27FC236}">
                <a16:creationId xmlns:a16="http://schemas.microsoft.com/office/drawing/2014/main" id="{63FDD5CE-9985-0759-DAC8-C94654DAFDA3}"/>
              </a:ext>
            </a:extLst>
          </p:cNvPr>
          <p:cNvSpPr txBox="1"/>
          <p:nvPr/>
        </p:nvSpPr>
        <p:spPr>
          <a:xfrm>
            <a:off x="6040158" y="3821330"/>
            <a:ext cx="405880" cy="523220"/>
          </a:xfrm>
          <a:prstGeom prst="rect">
            <a:avLst/>
          </a:prstGeom>
          <a:noFill/>
        </p:spPr>
        <p:txBody>
          <a:bodyPr wrap="none" rtlCol="0">
            <a:spAutoFit/>
          </a:bodyPr>
          <a:lstStyle/>
          <a:p>
            <a:r>
              <a:rPr lang="en-GB" sz="2800" dirty="0"/>
              <a:t>D</a:t>
            </a:r>
          </a:p>
        </p:txBody>
      </p:sp>
      <p:sp>
        <p:nvSpPr>
          <p:cNvPr id="16" name="TextBox 15">
            <a:extLst>
              <a:ext uri="{FF2B5EF4-FFF2-40B4-BE49-F238E27FC236}">
                <a16:creationId xmlns:a16="http://schemas.microsoft.com/office/drawing/2014/main" id="{33E5BCCF-104B-4077-1C95-12232347A83A}"/>
              </a:ext>
            </a:extLst>
          </p:cNvPr>
          <p:cNvSpPr txBox="1"/>
          <p:nvPr/>
        </p:nvSpPr>
        <p:spPr>
          <a:xfrm>
            <a:off x="4595732" y="1667513"/>
            <a:ext cx="359394" cy="523220"/>
          </a:xfrm>
          <a:prstGeom prst="rect">
            <a:avLst/>
          </a:prstGeom>
          <a:noFill/>
        </p:spPr>
        <p:txBody>
          <a:bodyPr wrap="none" rtlCol="0">
            <a:spAutoFit/>
          </a:bodyPr>
          <a:lstStyle/>
          <a:p>
            <a:r>
              <a:rPr lang="en-GB" sz="2800" dirty="0">
                <a:solidFill>
                  <a:schemeClr val="accent2"/>
                </a:solidFill>
              </a:rPr>
              <a:t>Y</a:t>
            </a:r>
          </a:p>
        </p:txBody>
      </p:sp>
      <p:sp>
        <p:nvSpPr>
          <p:cNvPr id="17" name="TextBox 16">
            <a:extLst>
              <a:ext uri="{FF2B5EF4-FFF2-40B4-BE49-F238E27FC236}">
                <a16:creationId xmlns:a16="http://schemas.microsoft.com/office/drawing/2014/main" id="{04C55E7E-5D81-32E6-E880-5B312FE42597}"/>
              </a:ext>
            </a:extLst>
          </p:cNvPr>
          <p:cNvSpPr txBox="1"/>
          <p:nvPr/>
        </p:nvSpPr>
        <p:spPr>
          <a:xfrm>
            <a:off x="5400461" y="3380349"/>
            <a:ext cx="352982" cy="523220"/>
          </a:xfrm>
          <a:prstGeom prst="rect">
            <a:avLst/>
          </a:prstGeom>
          <a:noFill/>
        </p:spPr>
        <p:txBody>
          <a:bodyPr wrap="none" rtlCol="0">
            <a:spAutoFit/>
          </a:bodyPr>
          <a:lstStyle/>
          <a:p>
            <a:r>
              <a:rPr lang="en-GB" sz="2800" dirty="0">
                <a:solidFill>
                  <a:schemeClr val="accent2"/>
                </a:solidFill>
              </a:rPr>
              <a:t>Z</a:t>
            </a:r>
          </a:p>
        </p:txBody>
      </p:sp>
      <p:sp>
        <p:nvSpPr>
          <p:cNvPr id="18" name="TextBox 17">
            <a:extLst>
              <a:ext uri="{FF2B5EF4-FFF2-40B4-BE49-F238E27FC236}">
                <a16:creationId xmlns:a16="http://schemas.microsoft.com/office/drawing/2014/main" id="{3601A4A2-6E63-C35F-CF6D-29CBD12A8A45}"/>
              </a:ext>
            </a:extLst>
          </p:cNvPr>
          <p:cNvSpPr txBox="1"/>
          <p:nvPr/>
        </p:nvSpPr>
        <p:spPr>
          <a:xfrm>
            <a:off x="3217545" y="2547262"/>
            <a:ext cx="370614" cy="523220"/>
          </a:xfrm>
          <a:prstGeom prst="rect">
            <a:avLst/>
          </a:prstGeom>
          <a:noFill/>
        </p:spPr>
        <p:txBody>
          <a:bodyPr wrap="none" rtlCol="0">
            <a:spAutoFit/>
          </a:bodyPr>
          <a:lstStyle/>
          <a:p>
            <a:r>
              <a:rPr lang="en-GB" sz="2800" dirty="0">
                <a:solidFill>
                  <a:schemeClr val="accent2"/>
                </a:solidFill>
              </a:rPr>
              <a:t>X</a:t>
            </a:r>
          </a:p>
        </p:txBody>
      </p:sp>
      <p:sp>
        <p:nvSpPr>
          <p:cNvPr id="19" name="TextBox 18">
            <a:extLst>
              <a:ext uri="{FF2B5EF4-FFF2-40B4-BE49-F238E27FC236}">
                <a16:creationId xmlns:a16="http://schemas.microsoft.com/office/drawing/2014/main" id="{73CF7DFE-4AF8-6FD1-CF3C-DC86185F3C0B}"/>
              </a:ext>
            </a:extLst>
          </p:cNvPr>
          <p:cNvSpPr txBox="1"/>
          <p:nvPr/>
        </p:nvSpPr>
        <p:spPr>
          <a:xfrm>
            <a:off x="5091065" y="1015890"/>
            <a:ext cx="301686" cy="369332"/>
          </a:xfrm>
          <a:prstGeom prst="rect">
            <a:avLst/>
          </a:prstGeom>
          <a:noFill/>
        </p:spPr>
        <p:txBody>
          <a:bodyPr wrap="none" rtlCol="0">
            <a:spAutoFit/>
          </a:bodyPr>
          <a:lstStyle/>
          <a:p>
            <a:r>
              <a:rPr lang="en-GB" dirty="0">
                <a:solidFill>
                  <a:schemeClr val="accent1"/>
                </a:solidFill>
              </a:rPr>
              <a:t>2</a:t>
            </a:r>
          </a:p>
        </p:txBody>
      </p:sp>
      <p:sp>
        <p:nvSpPr>
          <p:cNvPr id="20" name="TextBox 19">
            <a:extLst>
              <a:ext uri="{FF2B5EF4-FFF2-40B4-BE49-F238E27FC236}">
                <a16:creationId xmlns:a16="http://schemas.microsoft.com/office/drawing/2014/main" id="{D585ADBA-157E-06AF-B4F8-E7D6FFA567B6}"/>
              </a:ext>
            </a:extLst>
          </p:cNvPr>
          <p:cNvSpPr txBox="1"/>
          <p:nvPr/>
        </p:nvSpPr>
        <p:spPr>
          <a:xfrm>
            <a:off x="3626993" y="1538337"/>
            <a:ext cx="301686" cy="369332"/>
          </a:xfrm>
          <a:prstGeom prst="rect">
            <a:avLst/>
          </a:prstGeom>
          <a:noFill/>
        </p:spPr>
        <p:txBody>
          <a:bodyPr wrap="none" rtlCol="0">
            <a:spAutoFit/>
          </a:bodyPr>
          <a:lstStyle/>
          <a:p>
            <a:r>
              <a:rPr lang="en-GB" dirty="0">
                <a:solidFill>
                  <a:schemeClr val="accent1"/>
                </a:solidFill>
              </a:rPr>
              <a:t>2</a:t>
            </a:r>
          </a:p>
        </p:txBody>
      </p:sp>
      <p:sp>
        <p:nvSpPr>
          <p:cNvPr id="21" name="TextBox 20">
            <a:extLst>
              <a:ext uri="{FF2B5EF4-FFF2-40B4-BE49-F238E27FC236}">
                <a16:creationId xmlns:a16="http://schemas.microsoft.com/office/drawing/2014/main" id="{DD1B6890-A4BA-2B7E-D90A-526BB0D0FF00}"/>
              </a:ext>
            </a:extLst>
          </p:cNvPr>
          <p:cNvSpPr txBox="1"/>
          <p:nvPr/>
        </p:nvSpPr>
        <p:spPr>
          <a:xfrm>
            <a:off x="5086664" y="2006067"/>
            <a:ext cx="301686" cy="369332"/>
          </a:xfrm>
          <a:prstGeom prst="rect">
            <a:avLst/>
          </a:prstGeom>
          <a:noFill/>
        </p:spPr>
        <p:txBody>
          <a:bodyPr wrap="none" rtlCol="0">
            <a:spAutoFit/>
          </a:bodyPr>
          <a:lstStyle/>
          <a:p>
            <a:r>
              <a:rPr lang="en-GB" dirty="0">
                <a:solidFill>
                  <a:schemeClr val="accent1"/>
                </a:solidFill>
              </a:rPr>
              <a:t>2</a:t>
            </a:r>
          </a:p>
        </p:txBody>
      </p:sp>
      <p:sp>
        <p:nvSpPr>
          <p:cNvPr id="22" name="TextBox 21">
            <a:extLst>
              <a:ext uri="{FF2B5EF4-FFF2-40B4-BE49-F238E27FC236}">
                <a16:creationId xmlns:a16="http://schemas.microsoft.com/office/drawing/2014/main" id="{3A37F24E-F50F-4C7D-7849-0ACB9D8A93EA}"/>
              </a:ext>
            </a:extLst>
          </p:cNvPr>
          <p:cNvSpPr txBox="1"/>
          <p:nvPr/>
        </p:nvSpPr>
        <p:spPr>
          <a:xfrm>
            <a:off x="4162646" y="3262314"/>
            <a:ext cx="301686" cy="369332"/>
          </a:xfrm>
          <a:prstGeom prst="rect">
            <a:avLst/>
          </a:prstGeom>
          <a:noFill/>
        </p:spPr>
        <p:txBody>
          <a:bodyPr wrap="none" rtlCol="0">
            <a:spAutoFit/>
          </a:bodyPr>
          <a:lstStyle/>
          <a:p>
            <a:r>
              <a:rPr lang="en-GB" dirty="0">
                <a:solidFill>
                  <a:schemeClr val="accent1"/>
                </a:solidFill>
              </a:rPr>
              <a:t>2</a:t>
            </a:r>
          </a:p>
        </p:txBody>
      </p:sp>
      <p:sp>
        <p:nvSpPr>
          <p:cNvPr id="23" name="TextBox 22">
            <a:extLst>
              <a:ext uri="{FF2B5EF4-FFF2-40B4-BE49-F238E27FC236}">
                <a16:creationId xmlns:a16="http://schemas.microsoft.com/office/drawing/2014/main" id="{5790B6A3-F3B1-84F7-765D-041A3245C0FA}"/>
              </a:ext>
            </a:extLst>
          </p:cNvPr>
          <p:cNvSpPr txBox="1"/>
          <p:nvPr/>
        </p:nvSpPr>
        <p:spPr>
          <a:xfrm>
            <a:off x="5481644" y="2856939"/>
            <a:ext cx="301686" cy="369332"/>
          </a:xfrm>
          <a:prstGeom prst="rect">
            <a:avLst/>
          </a:prstGeom>
          <a:noFill/>
        </p:spPr>
        <p:txBody>
          <a:bodyPr wrap="none" rtlCol="0">
            <a:spAutoFit/>
          </a:bodyPr>
          <a:lstStyle/>
          <a:p>
            <a:r>
              <a:rPr lang="en-GB" dirty="0">
                <a:solidFill>
                  <a:schemeClr val="accent1"/>
                </a:solidFill>
              </a:rPr>
              <a:t>1</a:t>
            </a:r>
          </a:p>
        </p:txBody>
      </p:sp>
      <p:sp>
        <p:nvSpPr>
          <p:cNvPr id="24" name="TextBox 23">
            <a:extLst>
              <a:ext uri="{FF2B5EF4-FFF2-40B4-BE49-F238E27FC236}">
                <a16:creationId xmlns:a16="http://schemas.microsoft.com/office/drawing/2014/main" id="{57AE3CA5-4B7A-A4E4-FF02-E953204EBFB1}"/>
              </a:ext>
            </a:extLst>
          </p:cNvPr>
          <p:cNvSpPr txBox="1"/>
          <p:nvPr/>
        </p:nvSpPr>
        <p:spPr>
          <a:xfrm>
            <a:off x="5535813" y="4109101"/>
            <a:ext cx="301686" cy="369332"/>
          </a:xfrm>
          <a:prstGeom prst="rect">
            <a:avLst/>
          </a:prstGeom>
          <a:noFill/>
        </p:spPr>
        <p:txBody>
          <a:bodyPr wrap="none" rtlCol="0">
            <a:spAutoFit/>
          </a:bodyPr>
          <a:lstStyle/>
          <a:p>
            <a:r>
              <a:rPr lang="en-GB" dirty="0">
                <a:solidFill>
                  <a:schemeClr val="accent1"/>
                </a:solidFill>
              </a:rPr>
              <a:t>1</a:t>
            </a:r>
          </a:p>
        </p:txBody>
      </p:sp>
      <p:sp>
        <p:nvSpPr>
          <p:cNvPr id="25" name="Freeform 24">
            <a:extLst>
              <a:ext uri="{FF2B5EF4-FFF2-40B4-BE49-F238E27FC236}">
                <a16:creationId xmlns:a16="http://schemas.microsoft.com/office/drawing/2014/main" id="{B7103823-C9B2-DC60-384C-1BA5F39EC314}"/>
              </a:ext>
            </a:extLst>
          </p:cNvPr>
          <p:cNvSpPr/>
          <p:nvPr/>
        </p:nvSpPr>
        <p:spPr>
          <a:xfrm>
            <a:off x="4863113" y="4807410"/>
            <a:ext cx="1088477" cy="881961"/>
          </a:xfrm>
          <a:custGeom>
            <a:avLst/>
            <a:gdLst>
              <a:gd name="connsiteX0" fmla="*/ 323734 w 325239"/>
              <a:gd name="connsiteY0" fmla="*/ 0 h 199768"/>
              <a:gd name="connsiteX1" fmla="*/ 0 w 325239"/>
              <a:gd name="connsiteY1" fmla="*/ 0 h 199768"/>
              <a:gd name="connsiteX2" fmla="*/ 0 w 325239"/>
              <a:gd name="connsiteY2" fmla="*/ 199769 h 199768"/>
              <a:gd name="connsiteX3" fmla="*/ 325240 w 325239"/>
              <a:gd name="connsiteY3" fmla="*/ 199769 h 199768"/>
            </a:gdLst>
            <a:ahLst/>
            <a:cxnLst>
              <a:cxn ang="0">
                <a:pos x="connsiteX0" y="connsiteY0"/>
              </a:cxn>
              <a:cxn ang="0">
                <a:pos x="connsiteX1" y="connsiteY1"/>
              </a:cxn>
              <a:cxn ang="0">
                <a:pos x="connsiteX2" y="connsiteY2"/>
              </a:cxn>
              <a:cxn ang="0">
                <a:pos x="connsiteX3" y="connsiteY3"/>
              </a:cxn>
            </a:cxnLst>
            <a:rect l="l" t="t" r="r" b="b"/>
            <a:pathLst>
              <a:path w="325239" h="199768">
                <a:moveTo>
                  <a:pt x="323734" y="0"/>
                </a:moveTo>
                <a:lnTo>
                  <a:pt x="0" y="0"/>
                </a:lnTo>
                <a:lnTo>
                  <a:pt x="0" y="199769"/>
                </a:lnTo>
                <a:lnTo>
                  <a:pt x="325240" y="199769"/>
                </a:lnTo>
              </a:path>
            </a:pathLst>
          </a:custGeom>
          <a:noFill/>
          <a:ln w="38100" cap="flat">
            <a:solidFill>
              <a:srgbClr val="000000"/>
            </a:solidFill>
            <a:prstDash val="solid"/>
            <a:miter/>
          </a:ln>
        </p:spPr>
        <p:txBody>
          <a:bodyPr rtlCol="0" anchor="ctr"/>
          <a:lstStyle/>
          <a:p>
            <a:endParaRPr lang="en-GB"/>
          </a:p>
        </p:txBody>
      </p:sp>
      <p:sp>
        <p:nvSpPr>
          <p:cNvPr id="26" name="Freeform 25">
            <a:extLst>
              <a:ext uri="{FF2B5EF4-FFF2-40B4-BE49-F238E27FC236}">
                <a16:creationId xmlns:a16="http://schemas.microsoft.com/office/drawing/2014/main" id="{43AA439D-32BB-F9C8-2A13-69B490F22380}"/>
              </a:ext>
            </a:extLst>
          </p:cNvPr>
          <p:cNvSpPr/>
          <p:nvPr/>
        </p:nvSpPr>
        <p:spPr>
          <a:xfrm>
            <a:off x="3851031" y="5248394"/>
            <a:ext cx="1012082" cy="45719"/>
          </a:xfrm>
          <a:custGeom>
            <a:avLst/>
            <a:gdLst>
              <a:gd name="connsiteX0" fmla="*/ 0 w 320507"/>
              <a:gd name="connsiteY0" fmla="*/ 0 h 6519"/>
              <a:gd name="connsiteX1" fmla="*/ 320507 w 320507"/>
              <a:gd name="connsiteY1" fmla="*/ 0 h 6519"/>
              <a:gd name="connsiteX2" fmla="*/ 320507 w 320507"/>
              <a:gd name="connsiteY2" fmla="*/ 0 h 6519"/>
            </a:gdLst>
            <a:ahLst/>
            <a:cxnLst>
              <a:cxn ang="0">
                <a:pos x="connsiteX0" y="connsiteY0"/>
              </a:cxn>
              <a:cxn ang="0">
                <a:pos x="connsiteX1" y="connsiteY1"/>
              </a:cxn>
              <a:cxn ang="0">
                <a:pos x="connsiteX2" y="connsiteY2"/>
              </a:cxn>
            </a:cxnLst>
            <a:rect l="l" t="t" r="r" b="b"/>
            <a:pathLst>
              <a:path w="320507" h="6519">
                <a:moveTo>
                  <a:pt x="0" y="0"/>
                </a:moveTo>
                <a:lnTo>
                  <a:pt x="320507" y="0"/>
                </a:lnTo>
                <a:lnTo>
                  <a:pt x="320507" y="0"/>
                </a:lnTo>
              </a:path>
            </a:pathLst>
          </a:custGeom>
          <a:noFill/>
          <a:ln w="38100" cap="flat">
            <a:solidFill>
              <a:srgbClr val="000000"/>
            </a:solidFill>
            <a:prstDash val="solid"/>
            <a:miter/>
          </a:ln>
        </p:spPr>
        <p:txBody>
          <a:bodyPr rtlCol="0" anchor="ctr"/>
          <a:lstStyle/>
          <a:p>
            <a:endParaRPr lang="en-GB"/>
          </a:p>
        </p:txBody>
      </p:sp>
      <p:sp>
        <p:nvSpPr>
          <p:cNvPr id="27" name="Freeform 26">
            <a:extLst>
              <a:ext uri="{FF2B5EF4-FFF2-40B4-BE49-F238E27FC236}">
                <a16:creationId xmlns:a16="http://schemas.microsoft.com/office/drawing/2014/main" id="{9036AF13-6320-C8AE-9CA1-FCEEAD1C7CB5}"/>
              </a:ext>
            </a:extLst>
          </p:cNvPr>
          <p:cNvSpPr/>
          <p:nvPr/>
        </p:nvSpPr>
        <p:spPr>
          <a:xfrm>
            <a:off x="4805607" y="5203126"/>
            <a:ext cx="92013" cy="90834"/>
          </a:xfrm>
          <a:custGeom>
            <a:avLst/>
            <a:gdLst>
              <a:gd name="connsiteX0" fmla="*/ 20707 w 20574"/>
              <a:gd name="connsiteY0" fmla="*/ 10138 h 20574"/>
              <a:gd name="connsiteX1" fmla="*/ 10419 w 20574"/>
              <a:gd name="connsiteY1" fmla="*/ 20426 h 20574"/>
              <a:gd name="connsiteX2" fmla="*/ 132 w 20574"/>
              <a:gd name="connsiteY2" fmla="*/ 10138 h 20574"/>
              <a:gd name="connsiteX3" fmla="*/ 10419 w 20574"/>
              <a:gd name="connsiteY3" fmla="*/ -149 h 20574"/>
              <a:gd name="connsiteX4" fmla="*/ 20707 w 20574"/>
              <a:gd name="connsiteY4" fmla="*/ 10138 h 20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74" h="20574">
                <a:moveTo>
                  <a:pt x="20707" y="10138"/>
                </a:moveTo>
                <a:cubicBezTo>
                  <a:pt x="20707" y="15817"/>
                  <a:pt x="16098" y="20426"/>
                  <a:pt x="10419" y="20426"/>
                </a:cubicBezTo>
                <a:cubicBezTo>
                  <a:pt x="4741" y="20426"/>
                  <a:pt x="132" y="15817"/>
                  <a:pt x="132" y="10138"/>
                </a:cubicBezTo>
                <a:cubicBezTo>
                  <a:pt x="132" y="4460"/>
                  <a:pt x="4741" y="-149"/>
                  <a:pt x="10419" y="-149"/>
                </a:cubicBezTo>
                <a:cubicBezTo>
                  <a:pt x="16098" y="-149"/>
                  <a:pt x="20707" y="4460"/>
                  <a:pt x="20707" y="10138"/>
                </a:cubicBezTo>
                <a:close/>
              </a:path>
            </a:pathLst>
          </a:custGeom>
          <a:noFill/>
          <a:ln w="38100" cap="flat">
            <a:solidFill>
              <a:srgbClr val="000000"/>
            </a:solidFill>
            <a:prstDash val="solid"/>
            <a:round/>
          </a:ln>
        </p:spPr>
        <p:txBody>
          <a:bodyPr rtlCol="0" anchor="ctr"/>
          <a:lstStyle/>
          <a:p>
            <a:endParaRPr lang="en-GB"/>
          </a:p>
        </p:txBody>
      </p:sp>
      <p:sp>
        <p:nvSpPr>
          <p:cNvPr id="28" name="TextBox 27">
            <a:extLst>
              <a:ext uri="{FF2B5EF4-FFF2-40B4-BE49-F238E27FC236}">
                <a16:creationId xmlns:a16="http://schemas.microsoft.com/office/drawing/2014/main" id="{AB26E96E-2394-9297-EDF1-0820FCF01B98}"/>
              </a:ext>
            </a:extLst>
          </p:cNvPr>
          <p:cNvSpPr txBox="1"/>
          <p:nvPr/>
        </p:nvSpPr>
        <p:spPr>
          <a:xfrm>
            <a:off x="6052181" y="4545800"/>
            <a:ext cx="375424" cy="523220"/>
          </a:xfrm>
          <a:prstGeom prst="rect">
            <a:avLst/>
          </a:prstGeom>
          <a:noFill/>
        </p:spPr>
        <p:txBody>
          <a:bodyPr wrap="square" rtlCol="0">
            <a:spAutoFit/>
          </a:bodyPr>
          <a:lstStyle/>
          <a:p>
            <a:r>
              <a:rPr lang="en-GB" sz="2800" dirty="0"/>
              <a:t>E</a:t>
            </a:r>
          </a:p>
        </p:txBody>
      </p:sp>
      <p:sp>
        <p:nvSpPr>
          <p:cNvPr id="29" name="TextBox 28">
            <a:extLst>
              <a:ext uri="{FF2B5EF4-FFF2-40B4-BE49-F238E27FC236}">
                <a16:creationId xmlns:a16="http://schemas.microsoft.com/office/drawing/2014/main" id="{DEF03BBA-93A2-F789-0023-1842962B642A}"/>
              </a:ext>
            </a:extLst>
          </p:cNvPr>
          <p:cNvSpPr txBox="1"/>
          <p:nvPr/>
        </p:nvSpPr>
        <p:spPr>
          <a:xfrm>
            <a:off x="6052181" y="5427761"/>
            <a:ext cx="405880" cy="523220"/>
          </a:xfrm>
          <a:prstGeom prst="rect">
            <a:avLst/>
          </a:prstGeom>
          <a:noFill/>
        </p:spPr>
        <p:txBody>
          <a:bodyPr wrap="square" rtlCol="0">
            <a:spAutoFit/>
          </a:bodyPr>
          <a:lstStyle/>
          <a:p>
            <a:r>
              <a:rPr lang="en-GB" sz="2800" dirty="0"/>
              <a:t>F</a:t>
            </a:r>
          </a:p>
        </p:txBody>
      </p:sp>
      <p:sp>
        <p:nvSpPr>
          <p:cNvPr id="30" name="TextBox 29">
            <a:extLst>
              <a:ext uri="{FF2B5EF4-FFF2-40B4-BE49-F238E27FC236}">
                <a16:creationId xmlns:a16="http://schemas.microsoft.com/office/drawing/2014/main" id="{29402AED-1E68-99DA-F004-B138EA77B33B}"/>
              </a:ext>
            </a:extLst>
          </p:cNvPr>
          <p:cNvSpPr txBox="1"/>
          <p:nvPr/>
        </p:nvSpPr>
        <p:spPr>
          <a:xfrm>
            <a:off x="4930272" y="4986784"/>
            <a:ext cx="352982" cy="523220"/>
          </a:xfrm>
          <a:prstGeom prst="rect">
            <a:avLst/>
          </a:prstGeom>
          <a:noFill/>
        </p:spPr>
        <p:txBody>
          <a:bodyPr wrap="square" rtlCol="0">
            <a:spAutoFit/>
          </a:bodyPr>
          <a:lstStyle/>
          <a:p>
            <a:r>
              <a:rPr lang="en-GB" sz="2800" dirty="0">
                <a:solidFill>
                  <a:schemeClr val="accent2"/>
                </a:solidFill>
              </a:rPr>
              <a:t>V</a:t>
            </a:r>
          </a:p>
        </p:txBody>
      </p:sp>
      <p:sp>
        <p:nvSpPr>
          <p:cNvPr id="31" name="TextBox 30">
            <a:extLst>
              <a:ext uri="{FF2B5EF4-FFF2-40B4-BE49-F238E27FC236}">
                <a16:creationId xmlns:a16="http://schemas.microsoft.com/office/drawing/2014/main" id="{E262E618-DB9E-F6CF-1CC8-99065DF4C7D6}"/>
              </a:ext>
            </a:extLst>
          </p:cNvPr>
          <p:cNvSpPr txBox="1"/>
          <p:nvPr/>
        </p:nvSpPr>
        <p:spPr>
          <a:xfrm>
            <a:off x="4174669" y="4868745"/>
            <a:ext cx="476412" cy="369332"/>
          </a:xfrm>
          <a:prstGeom prst="rect">
            <a:avLst/>
          </a:prstGeom>
          <a:noFill/>
        </p:spPr>
        <p:txBody>
          <a:bodyPr wrap="square" rtlCol="0">
            <a:spAutoFit/>
          </a:bodyPr>
          <a:lstStyle/>
          <a:p>
            <a:r>
              <a:rPr lang="en-GB" dirty="0">
                <a:solidFill>
                  <a:schemeClr val="accent1"/>
                </a:solidFill>
              </a:rPr>
              <a:t>1.5</a:t>
            </a:r>
          </a:p>
        </p:txBody>
      </p:sp>
      <p:sp>
        <p:nvSpPr>
          <p:cNvPr id="32" name="TextBox 31">
            <a:extLst>
              <a:ext uri="{FF2B5EF4-FFF2-40B4-BE49-F238E27FC236}">
                <a16:creationId xmlns:a16="http://schemas.microsoft.com/office/drawing/2014/main" id="{7CF43669-541C-AAAC-E2F5-73DB3656D896}"/>
              </a:ext>
            </a:extLst>
          </p:cNvPr>
          <p:cNvSpPr txBox="1"/>
          <p:nvPr/>
        </p:nvSpPr>
        <p:spPr>
          <a:xfrm>
            <a:off x="5493667" y="4463370"/>
            <a:ext cx="476412" cy="369332"/>
          </a:xfrm>
          <a:prstGeom prst="rect">
            <a:avLst/>
          </a:prstGeom>
          <a:noFill/>
        </p:spPr>
        <p:txBody>
          <a:bodyPr wrap="square" rtlCol="0">
            <a:spAutoFit/>
          </a:bodyPr>
          <a:lstStyle/>
          <a:p>
            <a:r>
              <a:rPr lang="en-GB" dirty="0">
                <a:solidFill>
                  <a:schemeClr val="accent1"/>
                </a:solidFill>
              </a:rPr>
              <a:t>1.5</a:t>
            </a:r>
          </a:p>
        </p:txBody>
      </p:sp>
      <p:sp>
        <p:nvSpPr>
          <p:cNvPr id="33" name="TextBox 32">
            <a:extLst>
              <a:ext uri="{FF2B5EF4-FFF2-40B4-BE49-F238E27FC236}">
                <a16:creationId xmlns:a16="http://schemas.microsoft.com/office/drawing/2014/main" id="{37D86EA2-ABD0-738E-78E2-15E212D7B2F1}"/>
              </a:ext>
            </a:extLst>
          </p:cNvPr>
          <p:cNvSpPr txBox="1"/>
          <p:nvPr/>
        </p:nvSpPr>
        <p:spPr>
          <a:xfrm>
            <a:off x="5547836" y="5715532"/>
            <a:ext cx="476412" cy="369332"/>
          </a:xfrm>
          <a:prstGeom prst="rect">
            <a:avLst/>
          </a:prstGeom>
          <a:noFill/>
        </p:spPr>
        <p:txBody>
          <a:bodyPr wrap="square" rtlCol="0">
            <a:spAutoFit/>
          </a:bodyPr>
          <a:lstStyle/>
          <a:p>
            <a:r>
              <a:rPr lang="en-GB" dirty="0">
                <a:solidFill>
                  <a:schemeClr val="accent1"/>
                </a:solidFill>
              </a:rPr>
              <a:t>1.5</a:t>
            </a:r>
          </a:p>
        </p:txBody>
      </p:sp>
      <p:sp>
        <p:nvSpPr>
          <p:cNvPr id="34" name="Freeform 33">
            <a:extLst>
              <a:ext uri="{FF2B5EF4-FFF2-40B4-BE49-F238E27FC236}">
                <a16:creationId xmlns:a16="http://schemas.microsoft.com/office/drawing/2014/main" id="{480CACAE-5053-4971-00F2-5086431E05AA}"/>
              </a:ext>
            </a:extLst>
          </p:cNvPr>
          <p:cNvSpPr/>
          <p:nvPr/>
        </p:nvSpPr>
        <p:spPr>
          <a:xfrm flipV="1">
            <a:off x="3151094" y="4389633"/>
            <a:ext cx="699938" cy="45719"/>
          </a:xfrm>
          <a:custGeom>
            <a:avLst/>
            <a:gdLst>
              <a:gd name="connsiteX0" fmla="*/ 0 w 320507"/>
              <a:gd name="connsiteY0" fmla="*/ 0 h 6519"/>
              <a:gd name="connsiteX1" fmla="*/ 320507 w 320507"/>
              <a:gd name="connsiteY1" fmla="*/ 0 h 6519"/>
              <a:gd name="connsiteX2" fmla="*/ 320507 w 320507"/>
              <a:gd name="connsiteY2" fmla="*/ 0 h 6519"/>
            </a:gdLst>
            <a:ahLst/>
            <a:cxnLst>
              <a:cxn ang="0">
                <a:pos x="connsiteX0" y="connsiteY0"/>
              </a:cxn>
              <a:cxn ang="0">
                <a:pos x="connsiteX1" y="connsiteY1"/>
              </a:cxn>
              <a:cxn ang="0">
                <a:pos x="connsiteX2" y="connsiteY2"/>
              </a:cxn>
            </a:cxnLst>
            <a:rect l="l" t="t" r="r" b="b"/>
            <a:pathLst>
              <a:path w="320507" h="6519">
                <a:moveTo>
                  <a:pt x="0" y="0"/>
                </a:moveTo>
                <a:lnTo>
                  <a:pt x="320507" y="0"/>
                </a:lnTo>
                <a:lnTo>
                  <a:pt x="320507" y="0"/>
                </a:lnTo>
              </a:path>
            </a:pathLst>
          </a:custGeom>
          <a:noFill/>
          <a:ln w="38100" cap="flat">
            <a:solidFill>
              <a:srgbClr val="000000"/>
            </a:solidFill>
            <a:prstDash val="solid"/>
            <a:miter/>
          </a:ln>
        </p:spPr>
        <p:txBody>
          <a:bodyPr rtlCol="0" anchor="ctr"/>
          <a:lstStyle/>
          <a:p>
            <a:endParaRPr lang="en-GB"/>
          </a:p>
        </p:txBody>
      </p:sp>
      <p:sp>
        <p:nvSpPr>
          <p:cNvPr id="35" name="Freeform 34">
            <a:extLst>
              <a:ext uri="{FF2B5EF4-FFF2-40B4-BE49-F238E27FC236}">
                <a16:creationId xmlns:a16="http://schemas.microsoft.com/office/drawing/2014/main" id="{DE65732D-3A73-5AE5-1667-A0D7323CE11E}"/>
              </a:ext>
            </a:extLst>
          </p:cNvPr>
          <p:cNvSpPr/>
          <p:nvPr/>
        </p:nvSpPr>
        <p:spPr>
          <a:xfrm>
            <a:off x="3793687" y="4387599"/>
            <a:ext cx="92013" cy="90834"/>
          </a:xfrm>
          <a:custGeom>
            <a:avLst/>
            <a:gdLst>
              <a:gd name="connsiteX0" fmla="*/ 20659 w 20574"/>
              <a:gd name="connsiteY0" fmla="*/ 10114 h 20574"/>
              <a:gd name="connsiteX1" fmla="*/ 10372 w 20574"/>
              <a:gd name="connsiteY1" fmla="*/ 20401 h 20574"/>
              <a:gd name="connsiteX2" fmla="*/ 84 w 20574"/>
              <a:gd name="connsiteY2" fmla="*/ 10114 h 20574"/>
              <a:gd name="connsiteX3" fmla="*/ 10372 w 20574"/>
              <a:gd name="connsiteY3" fmla="*/ -174 h 20574"/>
              <a:gd name="connsiteX4" fmla="*/ 20659 w 20574"/>
              <a:gd name="connsiteY4" fmla="*/ 10114 h 20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74" h="20574">
                <a:moveTo>
                  <a:pt x="20659" y="10114"/>
                </a:moveTo>
                <a:cubicBezTo>
                  <a:pt x="20659" y="15792"/>
                  <a:pt x="16050" y="20401"/>
                  <a:pt x="10372" y="20401"/>
                </a:cubicBezTo>
                <a:cubicBezTo>
                  <a:pt x="4693" y="20401"/>
                  <a:pt x="84" y="15792"/>
                  <a:pt x="84" y="10114"/>
                </a:cubicBezTo>
                <a:cubicBezTo>
                  <a:pt x="84" y="4435"/>
                  <a:pt x="4693" y="-174"/>
                  <a:pt x="10372" y="-174"/>
                </a:cubicBezTo>
                <a:cubicBezTo>
                  <a:pt x="16050" y="-174"/>
                  <a:pt x="20659" y="4435"/>
                  <a:pt x="20659" y="10114"/>
                </a:cubicBezTo>
                <a:close/>
              </a:path>
            </a:pathLst>
          </a:custGeom>
          <a:noFill/>
          <a:ln w="38100" cap="flat">
            <a:solidFill>
              <a:srgbClr val="000000"/>
            </a:solidFill>
            <a:prstDash val="solid"/>
            <a:round/>
          </a:ln>
        </p:spPr>
        <p:txBody>
          <a:bodyPr rtlCol="0" anchor="ctr"/>
          <a:lstStyle/>
          <a:p>
            <a:endParaRPr lang="en-GB"/>
          </a:p>
        </p:txBody>
      </p:sp>
      <p:sp>
        <p:nvSpPr>
          <p:cNvPr id="36" name="Freeform 35">
            <a:extLst>
              <a:ext uri="{FF2B5EF4-FFF2-40B4-BE49-F238E27FC236}">
                <a16:creationId xmlns:a16="http://schemas.microsoft.com/office/drawing/2014/main" id="{6CFBE78C-E35B-0B95-C79C-29C248D312AB}"/>
              </a:ext>
            </a:extLst>
          </p:cNvPr>
          <p:cNvSpPr/>
          <p:nvPr/>
        </p:nvSpPr>
        <p:spPr>
          <a:xfrm>
            <a:off x="3849186" y="3625299"/>
            <a:ext cx="189817" cy="1623095"/>
          </a:xfrm>
          <a:custGeom>
            <a:avLst/>
            <a:gdLst>
              <a:gd name="connsiteX0" fmla="*/ 0 w 6519"/>
              <a:gd name="connsiteY0" fmla="*/ 0 h 316628"/>
              <a:gd name="connsiteX1" fmla="*/ 0 w 6519"/>
              <a:gd name="connsiteY1" fmla="*/ 316628 h 316628"/>
              <a:gd name="connsiteX2" fmla="*/ 0 w 6519"/>
              <a:gd name="connsiteY2" fmla="*/ 316628 h 316628"/>
            </a:gdLst>
            <a:ahLst/>
            <a:cxnLst>
              <a:cxn ang="0">
                <a:pos x="connsiteX0" y="connsiteY0"/>
              </a:cxn>
              <a:cxn ang="0">
                <a:pos x="connsiteX1" y="connsiteY1"/>
              </a:cxn>
              <a:cxn ang="0">
                <a:pos x="connsiteX2" y="connsiteY2"/>
              </a:cxn>
            </a:cxnLst>
            <a:rect l="l" t="t" r="r" b="b"/>
            <a:pathLst>
              <a:path w="6519" h="316628">
                <a:moveTo>
                  <a:pt x="0" y="0"/>
                </a:moveTo>
                <a:lnTo>
                  <a:pt x="0" y="316628"/>
                </a:lnTo>
                <a:lnTo>
                  <a:pt x="0" y="316628"/>
                </a:lnTo>
              </a:path>
            </a:pathLst>
          </a:custGeom>
          <a:noFill/>
          <a:ln w="38100" cap="flat">
            <a:solidFill>
              <a:srgbClr val="000000"/>
            </a:solidFill>
            <a:prstDash val="solid"/>
            <a:miter/>
          </a:ln>
        </p:spPr>
        <p:txBody>
          <a:bodyPr rtlCol="0" anchor="ctr"/>
          <a:lstStyle/>
          <a:p>
            <a:endParaRPr lang="en-GB"/>
          </a:p>
        </p:txBody>
      </p:sp>
      <p:sp>
        <p:nvSpPr>
          <p:cNvPr id="38" name="TextBox 37">
            <a:extLst>
              <a:ext uri="{FF2B5EF4-FFF2-40B4-BE49-F238E27FC236}">
                <a16:creationId xmlns:a16="http://schemas.microsoft.com/office/drawing/2014/main" id="{8E64594E-CCE6-3913-2590-6AB370FE7153}"/>
              </a:ext>
            </a:extLst>
          </p:cNvPr>
          <p:cNvSpPr txBox="1"/>
          <p:nvPr/>
        </p:nvSpPr>
        <p:spPr>
          <a:xfrm>
            <a:off x="3347132" y="4029123"/>
            <a:ext cx="301686" cy="369332"/>
          </a:xfrm>
          <a:prstGeom prst="rect">
            <a:avLst/>
          </a:prstGeom>
          <a:noFill/>
        </p:spPr>
        <p:txBody>
          <a:bodyPr wrap="none" rtlCol="0">
            <a:spAutoFit/>
          </a:bodyPr>
          <a:lstStyle/>
          <a:p>
            <a:r>
              <a:rPr lang="en-GB" dirty="0">
                <a:solidFill>
                  <a:schemeClr val="accent1"/>
                </a:solidFill>
              </a:rPr>
              <a:t>1</a:t>
            </a:r>
          </a:p>
        </p:txBody>
      </p:sp>
      <p:sp>
        <p:nvSpPr>
          <p:cNvPr id="39" name="TextBox 38">
            <a:extLst>
              <a:ext uri="{FF2B5EF4-FFF2-40B4-BE49-F238E27FC236}">
                <a16:creationId xmlns:a16="http://schemas.microsoft.com/office/drawing/2014/main" id="{33D0E320-9E6D-153F-C44F-D1BF3072B4AD}"/>
              </a:ext>
            </a:extLst>
          </p:cNvPr>
          <p:cNvSpPr txBox="1"/>
          <p:nvPr/>
        </p:nvSpPr>
        <p:spPr>
          <a:xfrm>
            <a:off x="1384561" y="372236"/>
            <a:ext cx="8007577" cy="523220"/>
          </a:xfrm>
          <a:prstGeom prst="rect">
            <a:avLst/>
          </a:prstGeom>
          <a:noFill/>
        </p:spPr>
        <p:txBody>
          <a:bodyPr wrap="none" rtlCol="0">
            <a:spAutoFit/>
          </a:bodyPr>
          <a:lstStyle/>
          <a:p>
            <a:r>
              <a:rPr lang="en-GB" sz="2800" dirty="0"/>
              <a:t>((A</a:t>
            </a:r>
            <a:r>
              <a:rPr lang="en-GB" sz="2800" dirty="0">
                <a:solidFill>
                  <a:schemeClr val="accent1"/>
                </a:solidFill>
              </a:rPr>
              <a:t>:2</a:t>
            </a:r>
            <a:r>
              <a:rPr lang="en-GB" sz="2800" dirty="0"/>
              <a:t>, B</a:t>
            </a:r>
            <a:r>
              <a:rPr lang="en-GB" sz="2800" dirty="0">
                <a:solidFill>
                  <a:schemeClr val="accent1"/>
                </a:solidFill>
              </a:rPr>
              <a:t>:2</a:t>
            </a:r>
            <a:r>
              <a:rPr lang="en-GB" sz="2800" dirty="0"/>
              <a:t>)</a:t>
            </a:r>
            <a:r>
              <a:rPr lang="en-GB" sz="2800" dirty="0">
                <a:solidFill>
                  <a:schemeClr val="accent2"/>
                </a:solidFill>
              </a:rPr>
              <a:t>Y</a:t>
            </a:r>
            <a:r>
              <a:rPr lang="en-GB" sz="2800" dirty="0">
                <a:solidFill>
                  <a:schemeClr val="accent1"/>
                </a:solidFill>
              </a:rPr>
              <a:t>:2</a:t>
            </a:r>
            <a:r>
              <a:rPr lang="en-GB" sz="2800" dirty="0"/>
              <a:t>, ((C</a:t>
            </a:r>
            <a:r>
              <a:rPr lang="en-GB" sz="2800" dirty="0">
                <a:solidFill>
                  <a:schemeClr val="accent1"/>
                </a:solidFill>
              </a:rPr>
              <a:t>:1</a:t>
            </a:r>
            <a:r>
              <a:rPr lang="en-GB" sz="2800" dirty="0"/>
              <a:t>, D</a:t>
            </a:r>
            <a:r>
              <a:rPr lang="en-GB" sz="2800" dirty="0">
                <a:solidFill>
                  <a:schemeClr val="accent1"/>
                </a:solidFill>
              </a:rPr>
              <a:t>:1</a:t>
            </a:r>
            <a:r>
              <a:rPr lang="en-GB" sz="2800" dirty="0"/>
              <a:t>)</a:t>
            </a:r>
            <a:r>
              <a:rPr lang="en-GB" sz="2800" dirty="0">
                <a:solidFill>
                  <a:schemeClr val="accent2"/>
                </a:solidFill>
              </a:rPr>
              <a:t>Z</a:t>
            </a:r>
            <a:r>
              <a:rPr lang="en-GB" sz="2800" dirty="0">
                <a:solidFill>
                  <a:schemeClr val="accent1"/>
                </a:solidFill>
              </a:rPr>
              <a:t>:2</a:t>
            </a:r>
            <a:r>
              <a:rPr lang="en-GB" sz="2800" dirty="0"/>
              <a:t>,</a:t>
            </a:r>
            <a:r>
              <a:rPr lang="en-GB" sz="2800" dirty="0">
                <a:solidFill>
                  <a:schemeClr val="accent1"/>
                </a:solidFill>
              </a:rPr>
              <a:t> </a:t>
            </a:r>
            <a:r>
              <a:rPr lang="en-GB" sz="2800" dirty="0"/>
              <a:t>(E</a:t>
            </a:r>
            <a:r>
              <a:rPr lang="en-GB" sz="2800" dirty="0">
                <a:solidFill>
                  <a:schemeClr val="accent1"/>
                </a:solidFill>
              </a:rPr>
              <a:t>:1.5, </a:t>
            </a:r>
            <a:r>
              <a:rPr lang="en-GB" sz="2800" dirty="0"/>
              <a:t>F</a:t>
            </a:r>
            <a:r>
              <a:rPr lang="en-GB" sz="2800" dirty="0">
                <a:solidFill>
                  <a:schemeClr val="accent1"/>
                </a:solidFill>
              </a:rPr>
              <a:t>:1.5</a:t>
            </a:r>
            <a:r>
              <a:rPr lang="en-GB" sz="2800" dirty="0"/>
              <a:t>)</a:t>
            </a:r>
            <a:r>
              <a:rPr lang="en-GB" sz="2800" dirty="0">
                <a:solidFill>
                  <a:schemeClr val="accent2"/>
                </a:solidFill>
              </a:rPr>
              <a:t>V</a:t>
            </a:r>
            <a:r>
              <a:rPr lang="en-GB" sz="2800" dirty="0">
                <a:solidFill>
                  <a:schemeClr val="accent1"/>
                </a:solidFill>
              </a:rPr>
              <a:t>:1.5</a:t>
            </a:r>
            <a:r>
              <a:rPr lang="en-GB" sz="2800" dirty="0"/>
              <a:t>)</a:t>
            </a:r>
            <a:r>
              <a:rPr lang="en-GB" sz="2800" dirty="0">
                <a:solidFill>
                  <a:schemeClr val="accent2"/>
                </a:solidFill>
              </a:rPr>
              <a:t>W</a:t>
            </a:r>
            <a:r>
              <a:rPr lang="en-GB" sz="2800" dirty="0">
                <a:solidFill>
                  <a:schemeClr val="accent1"/>
                </a:solidFill>
              </a:rPr>
              <a:t>:1</a:t>
            </a:r>
            <a:r>
              <a:rPr lang="en-GB" sz="2800" dirty="0"/>
              <a:t>)</a:t>
            </a:r>
            <a:r>
              <a:rPr lang="en-GB" sz="2800" dirty="0">
                <a:solidFill>
                  <a:schemeClr val="accent2"/>
                </a:solidFill>
              </a:rPr>
              <a:t>X</a:t>
            </a:r>
            <a:r>
              <a:rPr lang="en-GB" sz="2800" dirty="0"/>
              <a:t>;</a:t>
            </a:r>
          </a:p>
        </p:txBody>
      </p:sp>
    </p:spTree>
    <p:extLst>
      <p:ext uri="{BB962C8B-B14F-4D97-AF65-F5344CB8AC3E}">
        <p14:creationId xmlns:p14="http://schemas.microsoft.com/office/powerpoint/2010/main" val="23278947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37F1FC5-62BC-46C2-AC14-2B2345792DD4}"/>
              </a:ext>
            </a:extLst>
          </p:cNvPr>
          <p:cNvSpPr txBox="1"/>
          <p:nvPr/>
        </p:nvSpPr>
        <p:spPr>
          <a:xfrm>
            <a:off x="1912099" y="381029"/>
            <a:ext cx="8007577" cy="523220"/>
          </a:xfrm>
          <a:prstGeom prst="rect">
            <a:avLst/>
          </a:prstGeom>
          <a:noFill/>
        </p:spPr>
        <p:txBody>
          <a:bodyPr wrap="none" rtlCol="0">
            <a:spAutoFit/>
          </a:bodyPr>
          <a:lstStyle/>
          <a:p>
            <a:r>
              <a:rPr lang="en-GB" sz="2800" dirty="0"/>
              <a:t>((A</a:t>
            </a:r>
            <a:r>
              <a:rPr lang="en-GB" sz="2800" dirty="0">
                <a:solidFill>
                  <a:schemeClr val="accent1"/>
                </a:solidFill>
              </a:rPr>
              <a:t>:2</a:t>
            </a:r>
            <a:r>
              <a:rPr lang="en-GB" sz="2800" dirty="0"/>
              <a:t>, B</a:t>
            </a:r>
            <a:r>
              <a:rPr lang="en-GB" sz="2800" dirty="0">
                <a:solidFill>
                  <a:schemeClr val="accent1"/>
                </a:solidFill>
              </a:rPr>
              <a:t>:2</a:t>
            </a:r>
            <a:r>
              <a:rPr lang="en-GB" sz="2800" dirty="0"/>
              <a:t>)</a:t>
            </a:r>
            <a:r>
              <a:rPr lang="en-GB" sz="2800" dirty="0">
                <a:solidFill>
                  <a:schemeClr val="accent2"/>
                </a:solidFill>
              </a:rPr>
              <a:t>Y</a:t>
            </a:r>
            <a:r>
              <a:rPr lang="en-GB" sz="2800" dirty="0">
                <a:solidFill>
                  <a:schemeClr val="accent1"/>
                </a:solidFill>
              </a:rPr>
              <a:t>:2</a:t>
            </a:r>
            <a:r>
              <a:rPr lang="en-GB" sz="2800" dirty="0"/>
              <a:t>, ((C</a:t>
            </a:r>
            <a:r>
              <a:rPr lang="en-GB" sz="2800" dirty="0">
                <a:solidFill>
                  <a:schemeClr val="accent1"/>
                </a:solidFill>
              </a:rPr>
              <a:t>:1</a:t>
            </a:r>
            <a:r>
              <a:rPr lang="en-GB" sz="2800" dirty="0"/>
              <a:t>, D</a:t>
            </a:r>
            <a:r>
              <a:rPr lang="en-GB" sz="2800" dirty="0">
                <a:solidFill>
                  <a:schemeClr val="accent1"/>
                </a:solidFill>
              </a:rPr>
              <a:t>:1</a:t>
            </a:r>
            <a:r>
              <a:rPr lang="en-GB" sz="2800" dirty="0"/>
              <a:t>)</a:t>
            </a:r>
            <a:r>
              <a:rPr lang="en-GB" sz="2800" dirty="0">
                <a:solidFill>
                  <a:schemeClr val="accent2"/>
                </a:solidFill>
              </a:rPr>
              <a:t>Z</a:t>
            </a:r>
            <a:r>
              <a:rPr lang="en-GB" sz="2800" dirty="0">
                <a:solidFill>
                  <a:schemeClr val="accent1"/>
                </a:solidFill>
              </a:rPr>
              <a:t>:2</a:t>
            </a:r>
            <a:r>
              <a:rPr lang="en-GB" sz="2800" dirty="0"/>
              <a:t>,</a:t>
            </a:r>
            <a:r>
              <a:rPr lang="en-GB" sz="2800" dirty="0">
                <a:solidFill>
                  <a:schemeClr val="accent1"/>
                </a:solidFill>
              </a:rPr>
              <a:t> </a:t>
            </a:r>
            <a:r>
              <a:rPr lang="en-GB" sz="2800" dirty="0"/>
              <a:t>(E</a:t>
            </a:r>
            <a:r>
              <a:rPr lang="en-GB" sz="2800" dirty="0">
                <a:solidFill>
                  <a:schemeClr val="accent1"/>
                </a:solidFill>
              </a:rPr>
              <a:t>:1.5, </a:t>
            </a:r>
            <a:r>
              <a:rPr lang="en-GB" sz="2800" dirty="0"/>
              <a:t>F</a:t>
            </a:r>
            <a:r>
              <a:rPr lang="en-GB" sz="2800" dirty="0">
                <a:solidFill>
                  <a:schemeClr val="accent1"/>
                </a:solidFill>
              </a:rPr>
              <a:t>:1.5</a:t>
            </a:r>
            <a:r>
              <a:rPr lang="en-GB" sz="2800" dirty="0"/>
              <a:t>)</a:t>
            </a:r>
            <a:r>
              <a:rPr lang="en-GB" sz="2800" dirty="0">
                <a:solidFill>
                  <a:schemeClr val="accent2"/>
                </a:solidFill>
              </a:rPr>
              <a:t>V</a:t>
            </a:r>
            <a:r>
              <a:rPr lang="en-GB" sz="2800" dirty="0">
                <a:solidFill>
                  <a:schemeClr val="accent1"/>
                </a:solidFill>
              </a:rPr>
              <a:t>:1.5</a:t>
            </a:r>
            <a:r>
              <a:rPr lang="en-GB" sz="2800" dirty="0"/>
              <a:t>)</a:t>
            </a:r>
            <a:r>
              <a:rPr lang="en-GB" sz="2800" dirty="0">
                <a:solidFill>
                  <a:schemeClr val="accent2"/>
                </a:solidFill>
              </a:rPr>
              <a:t>W</a:t>
            </a:r>
            <a:r>
              <a:rPr lang="en-GB" sz="2800" dirty="0">
                <a:solidFill>
                  <a:schemeClr val="accent1"/>
                </a:solidFill>
              </a:rPr>
              <a:t>:1</a:t>
            </a:r>
            <a:r>
              <a:rPr lang="en-GB" sz="2800" dirty="0"/>
              <a:t>)</a:t>
            </a:r>
            <a:r>
              <a:rPr lang="en-GB" sz="2800" dirty="0">
                <a:solidFill>
                  <a:schemeClr val="accent2"/>
                </a:solidFill>
              </a:rPr>
              <a:t>X</a:t>
            </a:r>
            <a:r>
              <a:rPr lang="en-GB" sz="2800" dirty="0"/>
              <a:t>;</a:t>
            </a:r>
          </a:p>
        </p:txBody>
      </p:sp>
      <p:grpSp>
        <p:nvGrpSpPr>
          <p:cNvPr id="37" name="Group 36">
            <a:extLst>
              <a:ext uri="{FF2B5EF4-FFF2-40B4-BE49-F238E27FC236}">
                <a16:creationId xmlns:a16="http://schemas.microsoft.com/office/drawing/2014/main" id="{434BC67F-37F9-021B-DF59-C2FFB3E6B42C}"/>
              </a:ext>
            </a:extLst>
          </p:cNvPr>
          <p:cNvGrpSpPr/>
          <p:nvPr/>
        </p:nvGrpSpPr>
        <p:grpSpPr>
          <a:xfrm>
            <a:off x="3112303" y="1279659"/>
            <a:ext cx="3354550" cy="5068974"/>
            <a:chOff x="3103511" y="1015890"/>
            <a:chExt cx="3354550" cy="5068974"/>
          </a:xfrm>
        </p:grpSpPr>
        <p:sp>
          <p:nvSpPr>
            <p:cNvPr id="3" name="Freeform 2">
              <a:extLst>
                <a:ext uri="{FF2B5EF4-FFF2-40B4-BE49-F238E27FC236}">
                  <a16:creationId xmlns:a16="http://schemas.microsoft.com/office/drawing/2014/main" id="{A0E33E35-D240-5206-C761-DDF18401BAAC}"/>
                </a:ext>
              </a:extLst>
            </p:cNvPr>
            <p:cNvSpPr/>
            <p:nvPr/>
          </p:nvSpPr>
          <p:spPr>
            <a:xfrm>
              <a:off x="4551422" y="1489401"/>
              <a:ext cx="1388145" cy="881937"/>
            </a:xfrm>
            <a:custGeom>
              <a:avLst/>
              <a:gdLst>
                <a:gd name="connsiteX0" fmla="*/ 323734 w 325239"/>
                <a:gd name="connsiteY0" fmla="*/ 0 h 199763"/>
                <a:gd name="connsiteX1" fmla="*/ 0 w 325239"/>
                <a:gd name="connsiteY1" fmla="*/ 0 h 199763"/>
                <a:gd name="connsiteX2" fmla="*/ 0 w 325239"/>
                <a:gd name="connsiteY2" fmla="*/ 199764 h 199763"/>
                <a:gd name="connsiteX3" fmla="*/ 325240 w 325239"/>
                <a:gd name="connsiteY3" fmla="*/ 199764 h 199763"/>
              </a:gdLst>
              <a:ahLst/>
              <a:cxnLst>
                <a:cxn ang="0">
                  <a:pos x="connsiteX0" y="connsiteY0"/>
                </a:cxn>
                <a:cxn ang="0">
                  <a:pos x="connsiteX1" y="connsiteY1"/>
                </a:cxn>
                <a:cxn ang="0">
                  <a:pos x="connsiteX2" y="connsiteY2"/>
                </a:cxn>
                <a:cxn ang="0">
                  <a:pos x="connsiteX3" y="connsiteY3"/>
                </a:cxn>
              </a:cxnLst>
              <a:rect l="l" t="t" r="r" b="b"/>
              <a:pathLst>
                <a:path w="325239" h="199763">
                  <a:moveTo>
                    <a:pt x="323734" y="0"/>
                  </a:moveTo>
                  <a:lnTo>
                    <a:pt x="0" y="0"/>
                  </a:lnTo>
                  <a:lnTo>
                    <a:pt x="0" y="199764"/>
                  </a:lnTo>
                  <a:lnTo>
                    <a:pt x="325240" y="199764"/>
                  </a:lnTo>
                </a:path>
              </a:pathLst>
            </a:custGeom>
            <a:noFill/>
            <a:ln w="38100" cap="flat">
              <a:solidFill>
                <a:srgbClr val="000000"/>
              </a:solidFill>
              <a:prstDash val="solid"/>
              <a:miter/>
            </a:ln>
          </p:spPr>
          <p:txBody>
            <a:bodyPr rtlCol="0" anchor="ctr"/>
            <a:lstStyle/>
            <a:p>
              <a:endParaRPr lang="en-GB"/>
            </a:p>
          </p:txBody>
        </p:sp>
        <p:sp>
          <p:nvSpPr>
            <p:cNvPr id="4" name="Freeform 3">
              <a:extLst>
                <a:ext uri="{FF2B5EF4-FFF2-40B4-BE49-F238E27FC236}">
                  <a16:creationId xmlns:a16="http://schemas.microsoft.com/office/drawing/2014/main" id="{105F2116-8E2A-A7F8-2B4F-EA963B28DE43}"/>
                </a:ext>
              </a:extLst>
            </p:cNvPr>
            <p:cNvSpPr/>
            <p:nvPr/>
          </p:nvSpPr>
          <p:spPr>
            <a:xfrm>
              <a:off x="5328724" y="3200979"/>
              <a:ext cx="610843" cy="881961"/>
            </a:xfrm>
            <a:custGeom>
              <a:avLst/>
              <a:gdLst>
                <a:gd name="connsiteX0" fmla="*/ 323734 w 325239"/>
                <a:gd name="connsiteY0" fmla="*/ 0 h 199768"/>
                <a:gd name="connsiteX1" fmla="*/ 0 w 325239"/>
                <a:gd name="connsiteY1" fmla="*/ 0 h 199768"/>
                <a:gd name="connsiteX2" fmla="*/ 0 w 325239"/>
                <a:gd name="connsiteY2" fmla="*/ 199769 h 199768"/>
                <a:gd name="connsiteX3" fmla="*/ 325240 w 325239"/>
                <a:gd name="connsiteY3" fmla="*/ 199769 h 199768"/>
              </a:gdLst>
              <a:ahLst/>
              <a:cxnLst>
                <a:cxn ang="0">
                  <a:pos x="connsiteX0" y="connsiteY0"/>
                </a:cxn>
                <a:cxn ang="0">
                  <a:pos x="connsiteX1" y="connsiteY1"/>
                </a:cxn>
                <a:cxn ang="0">
                  <a:pos x="connsiteX2" y="connsiteY2"/>
                </a:cxn>
                <a:cxn ang="0">
                  <a:pos x="connsiteX3" y="connsiteY3"/>
                </a:cxn>
              </a:cxnLst>
              <a:rect l="l" t="t" r="r" b="b"/>
              <a:pathLst>
                <a:path w="325239" h="199768">
                  <a:moveTo>
                    <a:pt x="323734" y="0"/>
                  </a:moveTo>
                  <a:lnTo>
                    <a:pt x="0" y="0"/>
                  </a:lnTo>
                  <a:lnTo>
                    <a:pt x="0" y="199769"/>
                  </a:lnTo>
                  <a:lnTo>
                    <a:pt x="325240" y="199769"/>
                  </a:lnTo>
                </a:path>
              </a:pathLst>
            </a:custGeom>
            <a:noFill/>
            <a:ln w="38100" cap="flat">
              <a:solidFill>
                <a:srgbClr val="000000"/>
              </a:solidFill>
              <a:prstDash val="solid"/>
              <a:miter/>
            </a:ln>
          </p:spPr>
          <p:txBody>
            <a:bodyPr rtlCol="0" anchor="ctr"/>
            <a:lstStyle/>
            <a:p>
              <a:endParaRPr lang="en-GB"/>
            </a:p>
          </p:txBody>
        </p:sp>
        <p:sp>
          <p:nvSpPr>
            <p:cNvPr id="5" name="Freeform 4">
              <a:extLst>
                <a:ext uri="{FF2B5EF4-FFF2-40B4-BE49-F238E27FC236}">
                  <a16:creationId xmlns:a16="http://schemas.microsoft.com/office/drawing/2014/main" id="{241BC6EA-D387-1669-731B-3F76A0279C57}"/>
                </a:ext>
              </a:extLst>
            </p:cNvPr>
            <p:cNvSpPr/>
            <p:nvPr/>
          </p:nvSpPr>
          <p:spPr>
            <a:xfrm>
              <a:off x="3133367" y="1930392"/>
              <a:ext cx="1433391" cy="28782"/>
            </a:xfrm>
            <a:custGeom>
              <a:avLst/>
              <a:gdLst>
                <a:gd name="connsiteX0" fmla="*/ 0 w 320507"/>
                <a:gd name="connsiteY0" fmla="*/ 0 h 6519"/>
                <a:gd name="connsiteX1" fmla="*/ 320507 w 320507"/>
                <a:gd name="connsiteY1" fmla="*/ 0 h 6519"/>
                <a:gd name="connsiteX2" fmla="*/ 320507 w 320507"/>
                <a:gd name="connsiteY2" fmla="*/ 0 h 6519"/>
              </a:gdLst>
              <a:ahLst/>
              <a:cxnLst>
                <a:cxn ang="0">
                  <a:pos x="connsiteX0" y="connsiteY0"/>
                </a:cxn>
                <a:cxn ang="0">
                  <a:pos x="connsiteX1" y="connsiteY1"/>
                </a:cxn>
                <a:cxn ang="0">
                  <a:pos x="connsiteX2" y="connsiteY2"/>
                </a:cxn>
              </a:cxnLst>
              <a:rect l="l" t="t" r="r" b="b"/>
              <a:pathLst>
                <a:path w="320507" h="6519">
                  <a:moveTo>
                    <a:pt x="0" y="0"/>
                  </a:moveTo>
                  <a:lnTo>
                    <a:pt x="320507" y="0"/>
                  </a:lnTo>
                  <a:lnTo>
                    <a:pt x="320507" y="0"/>
                  </a:lnTo>
                </a:path>
              </a:pathLst>
            </a:custGeom>
            <a:noFill/>
            <a:ln w="38100" cap="flat">
              <a:solidFill>
                <a:srgbClr val="000000"/>
              </a:solidFill>
              <a:prstDash val="solid"/>
              <a:miter/>
            </a:ln>
          </p:spPr>
          <p:txBody>
            <a:bodyPr rtlCol="0" anchor="ctr"/>
            <a:lstStyle/>
            <a:p>
              <a:endParaRPr lang="en-GB"/>
            </a:p>
          </p:txBody>
        </p:sp>
        <p:sp>
          <p:nvSpPr>
            <p:cNvPr id="6" name="Freeform 5">
              <a:extLst>
                <a:ext uri="{FF2B5EF4-FFF2-40B4-BE49-F238E27FC236}">
                  <a16:creationId xmlns:a16="http://schemas.microsoft.com/office/drawing/2014/main" id="{319F1CA8-70B7-15D1-9F1D-31A5F9D59374}"/>
                </a:ext>
              </a:extLst>
            </p:cNvPr>
            <p:cNvSpPr/>
            <p:nvPr/>
          </p:nvSpPr>
          <p:spPr>
            <a:xfrm>
              <a:off x="3851031" y="3631647"/>
              <a:ext cx="1477693" cy="56036"/>
            </a:xfrm>
            <a:custGeom>
              <a:avLst/>
              <a:gdLst>
                <a:gd name="connsiteX0" fmla="*/ 0 w 320507"/>
                <a:gd name="connsiteY0" fmla="*/ 0 h 6519"/>
                <a:gd name="connsiteX1" fmla="*/ 320507 w 320507"/>
                <a:gd name="connsiteY1" fmla="*/ 0 h 6519"/>
                <a:gd name="connsiteX2" fmla="*/ 320507 w 320507"/>
                <a:gd name="connsiteY2" fmla="*/ 0 h 6519"/>
              </a:gdLst>
              <a:ahLst/>
              <a:cxnLst>
                <a:cxn ang="0">
                  <a:pos x="connsiteX0" y="connsiteY0"/>
                </a:cxn>
                <a:cxn ang="0">
                  <a:pos x="connsiteX1" y="connsiteY1"/>
                </a:cxn>
                <a:cxn ang="0">
                  <a:pos x="connsiteX2" y="connsiteY2"/>
                </a:cxn>
              </a:cxnLst>
              <a:rect l="l" t="t" r="r" b="b"/>
              <a:pathLst>
                <a:path w="320507" h="6519">
                  <a:moveTo>
                    <a:pt x="0" y="0"/>
                  </a:moveTo>
                  <a:lnTo>
                    <a:pt x="320507" y="0"/>
                  </a:lnTo>
                  <a:lnTo>
                    <a:pt x="320507" y="0"/>
                  </a:lnTo>
                </a:path>
              </a:pathLst>
            </a:custGeom>
            <a:noFill/>
            <a:ln w="38100" cap="flat">
              <a:solidFill>
                <a:srgbClr val="000000"/>
              </a:solidFill>
              <a:prstDash val="solid"/>
              <a:miter/>
            </a:ln>
          </p:spPr>
          <p:txBody>
            <a:bodyPr rtlCol="0" anchor="ctr"/>
            <a:lstStyle/>
            <a:p>
              <a:endParaRPr lang="en-GB"/>
            </a:p>
          </p:txBody>
        </p:sp>
        <p:sp>
          <p:nvSpPr>
            <p:cNvPr id="7" name="Freeform 6">
              <a:extLst>
                <a:ext uri="{FF2B5EF4-FFF2-40B4-BE49-F238E27FC236}">
                  <a16:creationId xmlns:a16="http://schemas.microsoft.com/office/drawing/2014/main" id="{A4088123-40F3-537A-6F00-A69630FAE248}"/>
                </a:ext>
              </a:extLst>
            </p:cNvPr>
            <p:cNvSpPr/>
            <p:nvPr/>
          </p:nvSpPr>
          <p:spPr>
            <a:xfrm>
              <a:off x="3152572" y="1929123"/>
              <a:ext cx="189817" cy="2506229"/>
            </a:xfrm>
            <a:custGeom>
              <a:avLst/>
              <a:gdLst>
                <a:gd name="connsiteX0" fmla="*/ 0 w 6519"/>
                <a:gd name="connsiteY0" fmla="*/ 0 h 316628"/>
                <a:gd name="connsiteX1" fmla="*/ 0 w 6519"/>
                <a:gd name="connsiteY1" fmla="*/ 316628 h 316628"/>
                <a:gd name="connsiteX2" fmla="*/ 0 w 6519"/>
                <a:gd name="connsiteY2" fmla="*/ 316628 h 316628"/>
              </a:gdLst>
              <a:ahLst/>
              <a:cxnLst>
                <a:cxn ang="0">
                  <a:pos x="connsiteX0" y="connsiteY0"/>
                </a:cxn>
                <a:cxn ang="0">
                  <a:pos x="connsiteX1" y="connsiteY1"/>
                </a:cxn>
                <a:cxn ang="0">
                  <a:pos x="connsiteX2" y="connsiteY2"/>
                </a:cxn>
              </a:cxnLst>
              <a:rect l="l" t="t" r="r" b="b"/>
              <a:pathLst>
                <a:path w="6519" h="316628">
                  <a:moveTo>
                    <a:pt x="0" y="0"/>
                  </a:moveTo>
                  <a:lnTo>
                    <a:pt x="0" y="316628"/>
                  </a:lnTo>
                  <a:lnTo>
                    <a:pt x="0" y="316628"/>
                  </a:lnTo>
                </a:path>
              </a:pathLst>
            </a:custGeom>
            <a:noFill/>
            <a:ln w="38100" cap="flat">
              <a:solidFill>
                <a:srgbClr val="000000"/>
              </a:solidFill>
              <a:prstDash val="solid"/>
              <a:miter/>
            </a:ln>
          </p:spPr>
          <p:txBody>
            <a:bodyPr rtlCol="0" anchor="ctr"/>
            <a:lstStyle/>
            <a:p>
              <a:endParaRPr lang="en-GB"/>
            </a:p>
          </p:txBody>
        </p:sp>
        <p:sp>
          <p:nvSpPr>
            <p:cNvPr id="8" name="Freeform 7">
              <a:extLst>
                <a:ext uri="{FF2B5EF4-FFF2-40B4-BE49-F238E27FC236}">
                  <a16:creationId xmlns:a16="http://schemas.microsoft.com/office/drawing/2014/main" id="{53C769D8-3307-20B6-6FF9-85425E7F45D4}"/>
                </a:ext>
              </a:extLst>
            </p:cNvPr>
            <p:cNvSpPr/>
            <p:nvPr/>
          </p:nvSpPr>
          <p:spPr>
            <a:xfrm>
              <a:off x="3103511" y="2754810"/>
              <a:ext cx="92013" cy="90834"/>
            </a:xfrm>
            <a:custGeom>
              <a:avLst/>
              <a:gdLst>
                <a:gd name="connsiteX0" fmla="*/ 20659 w 20574"/>
                <a:gd name="connsiteY0" fmla="*/ 10114 h 20574"/>
                <a:gd name="connsiteX1" fmla="*/ 10372 w 20574"/>
                <a:gd name="connsiteY1" fmla="*/ 20401 h 20574"/>
                <a:gd name="connsiteX2" fmla="*/ 84 w 20574"/>
                <a:gd name="connsiteY2" fmla="*/ 10114 h 20574"/>
                <a:gd name="connsiteX3" fmla="*/ 10372 w 20574"/>
                <a:gd name="connsiteY3" fmla="*/ -174 h 20574"/>
                <a:gd name="connsiteX4" fmla="*/ 20659 w 20574"/>
                <a:gd name="connsiteY4" fmla="*/ 10114 h 20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74" h="20574">
                  <a:moveTo>
                    <a:pt x="20659" y="10114"/>
                  </a:moveTo>
                  <a:cubicBezTo>
                    <a:pt x="20659" y="15792"/>
                    <a:pt x="16050" y="20401"/>
                    <a:pt x="10372" y="20401"/>
                  </a:cubicBezTo>
                  <a:cubicBezTo>
                    <a:pt x="4693" y="20401"/>
                    <a:pt x="84" y="15792"/>
                    <a:pt x="84" y="10114"/>
                  </a:cubicBezTo>
                  <a:cubicBezTo>
                    <a:pt x="84" y="4435"/>
                    <a:pt x="4693" y="-174"/>
                    <a:pt x="10372" y="-174"/>
                  </a:cubicBezTo>
                  <a:cubicBezTo>
                    <a:pt x="16050" y="-174"/>
                    <a:pt x="20659" y="4435"/>
                    <a:pt x="20659" y="10114"/>
                  </a:cubicBezTo>
                  <a:close/>
                </a:path>
              </a:pathLst>
            </a:custGeom>
            <a:noFill/>
            <a:ln w="38100" cap="flat">
              <a:solidFill>
                <a:srgbClr val="000000"/>
              </a:solidFill>
              <a:prstDash val="solid"/>
              <a:round/>
            </a:ln>
          </p:spPr>
          <p:txBody>
            <a:bodyPr rtlCol="0" anchor="ctr"/>
            <a:lstStyle/>
            <a:p>
              <a:endParaRPr lang="en-GB"/>
            </a:p>
          </p:txBody>
        </p:sp>
        <p:sp>
          <p:nvSpPr>
            <p:cNvPr id="9" name="Freeform 8">
              <a:extLst>
                <a:ext uri="{FF2B5EF4-FFF2-40B4-BE49-F238E27FC236}">
                  <a16:creationId xmlns:a16="http://schemas.microsoft.com/office/drawing/2014/main" id="{29AE7A01-73BA-8D2A-88EF-3DA5E4CD4CF0}"/>
                </a:ext>
              </a:extLst>
            </p:cNvPr>
            <p:cNvSpPr/>
            <p:nvPr/>
          </p:nvSpPr>
          <p:spPr>
            <a:xfrm>
              <a:off x="5275796" y="3596691"/>
              <a:ext cx="92013" cy="90834"/>
            </a:xfrm>
            <a:custGeom>
              <a:avLst/>
              <a:gdLst>
                <a:gd name="connsiteX0" fmla="*/ 20707 w 20574"/>
                <a:gd name="connsiteY0" fmla="*/ 10138 h 20574"/>
                <a:gd name="connsiteX1" fmla="*/ 10419 w 20574"/>
                <a:gd name="connsiteY1" fmla="*/ 20426 h 20574"/>
                <a:gd name="connsiteX2" fmla="*/ 132 w 20574"/>
                <a:gd name="connsiteY2" fmla="*/ 10138 h 20574"/>
                <a:gd name="connsiteX3" fmla="*/ 10419 w 20574"/>
                <a:gd name="connsiteY3" fmla="*/ -149 h 20574"/>
                <a:gd name="connsiteX4" fmla="*/ 20707 w 20574"/>
                <a:gd name="connsiteY4" fmla="*/ 10138 h 20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74" h="20574">
                  <a:moveTo>
                    <a:pt x="20707" y="10138"/>
                  </a:moveTo>
                  <a:cubicBezTo>
                    <a:pt x="20707" y="15817"/>
                    <a:pt x="16098" y="20426"/>
                    <a:pt x="10419" y="20426"/>
                  </a:cubicBezTo>
                  <a:cubicBezTo>
                    <a:pt x="4741" y="20426"/>
                    <a:pt x="132" y="15817"/>
                    <a:pt x="132" y="10138"/>
                  </a:cubicBezTo>
                  <a:cubicBezTo>
                    <a:pt x="132" y="4460"/>
                    <a:pt x="4741" y="-149"/>
                    <a:pt x="10419" y="-149"/>
                  </a:cubicBezTo>
                  <a:cubicBezTo>
                    <a:pt x="16098" y="-149"/>
                    <a:pt x="20707" y="4460"/>
                    <a:pt x="20707" y="10138"/>
                  </a:cubicBezTo>
                  <a:close/>
                </a:path>
              </a:pathLst>
            </a:custGeom>
            <a:noFill/>
            <a:ln w="38100" cap="flat">
              <a:solidFill>
                <a:srgbClr val="000000"/>
              </a:solidFill>
              <a:prstDash val="solid"/>
              <a:round/>
            </a:ln>
          </p:spPr>
          <p:txBody>
            <a:bodyPr rtlCol="0" anchor="ctr"/>
            <a:lstStyle/>
            <a:p>
              <a:endParaRPr lang="en-GB"/>
            </a:p>
          </p:txBody>
        </p:sp>
        <p:sp>
          <p:nvSpPr>
            <p:cNvPr id="10" name="Freeform 9">
              <a:extLst>
                <a:ext uri="{FF2B5EF4-FFF2-40B4-BE49-F238E27FC236}">
                  <a16:creationId xmlns:a16="http://schemas.microsoft.com/office/drawing/2014/main" id="{64E99DA1-6CFF-715A-7533-D8A53366D62B}"/>
                </a:ext>
              </a:extLst>
            </p:cNvPr>
            <p:cNvSpPr/>
            <p:nvPr/>
          </p:nvSpPr>
          <p:spPr>
            <a:xfrm>
              <a:off x="4506176" y="1884945"/>
              <a:ext cx="92013" cy="90834"/>
            </a:xfrm>
            <a:custGeom>
              <a:avLst/>
              <a:gdLst>
                <a:gd name="connsiteX0" fmla="*/ 20707 w 20574"/>
                <a:gd name="connsiteY0" fmla="*/ 10090 h 20574"/>
                <a:gd name="connsiteX1" fmla="*/ 10419 w 20574"/>
                <a:gd name="connsiteY1" fmla="*/ 20377 h 20574"/>
                <a:gd name="connsiteX2" fmla="*/ 132 w 20574"/>
                <a:gd name="connsiteY2" fmla="*/ 10090 h 20574"/>
                <a:gd name="connsiteX3" fmla="*/ 10419 w 20574"/>
                <a:gd name="connsiteY3" fmla="*/ -198 h 20574"/>
                <a:gd name="connsiteX4" fmla="*/ 20707 w 20574"/>
                <a:gd name="connsiteY4" fmla="*/ 10090 h 20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74" h="20574">
                  <a:moveTo>
                    <a:pt x="20707" y="10090"/>
                  </a:moveTo>
                  <a:cubicBezTo>
                    <a:pt x="20707" y="15768"/>
                    <a:pt x="16098" y="20377"/>
                    <a:pt x="10419" y="20377"/>
                  </a:cubicBezTo>
                  <a:cubicBezTo>
                    <a:pt x="4741" y="20377"/>
                    <a:pt x="132" y="15768"/>
                    <a:pt x="132" y="10090"/>
                  </a:cubicBezTo>
                  <a:cubicBezTo>
                    <a:pt x="132" y="4411"/>
                    <a:pt x="4741" y="-198"/>
                    <a:pt x="10419" y="-198"/>
                  </a:cubicBezTo>
                  <a:cubicBezTo>
                    <a:pt x="16098" y="-198"/>
                    <a:pt x="20707" y="4411"/>
                    <a:pt x="20707" y="10090"/>
                  </a:cubicBezTo>
                  <a:close/>
                </a:path>
              </a:pathLst>
            </a:custGeom>
            <a:noFill/>
            <a:ln w="38100" cap="flat">
              <a:solidFill>
                <a:srgbClr val="000000"/>
              </a:solidFill>
              <a:prstDash val="solid"/>
              <a:round/>
            </a:ln>
          </p:spPr>
          <p:txBody>
            <a:bodyPr rtlCol="0" anchor="ctr"/>
            <a:lstStyle/>
            <a:p>
              <a:endParaRPr lang="en-GB"/>
            </a:p>
          </p:txBody>
        </p:sp>
        <p:sp>
          <p:nvSpPr>
            <p:cNvPr id="11" name="TextBox 10">
              <a:extLst>
                <a:ext uri="{FF2B5EF4-FFF2-40B4-BE49-F238E27FC236}">
                  <a16:creationId xmlns:a16="http://schemas.microsoft.com/office/drawing/2014/main" id="{A04D19DC-44FB-6214-DA7F-1160ED083E30}"/>
                </a:ext>
              </a:extLst>
            </p:cNvPr>
            <p:cNvSpPr txBox="1"/>
            <p:nvPr/>
          </p:nvSpPr>
          <p:spPr>
            <a:xfrm>
              <a:off x="6040158" y="1227791"/>
              <a:ext cx="393056" cy="523220"/>
            </a:xfrm>
            <a:prstGeom prst="rect">
              <a:avLst/>
            </a:prstGeom>
            <a:noFill/>
          </p:spPr>
          <p:txBody>
            <a:bodyPr wrap="none" rtlCol="0">
              <a:spAutoFit/>
            </a:bodyPr>
            <a:lstStyle/>
            <a:p>
              <a:r>
                <a:rPr lang="en-GB" sz="2800" dirty="0"/>
                <a:t>A</a:t>
              </a:r>
            </a:p>
          </p:txBody>
        </p:sp>
        <p:sp>
          <p:nvSpPr>
            <p:cNvPr id="12" name="TextBox 11">
              <a:extLst>
                <a:ext uri="{FF2B5EF4-FFF2-40B4-BE49-F238E27FC236}">
                  <a16:creationId xmlns:a16="http://schemas.microsoft.com/office/drawing/2014/main" id="{3CE1A9AA-8163-2940-035B-8541E875BADD}"/>
                </a:ext>
              </a:extLst>
            </p:cNvPr>
            <p:cNvSpPr txBox="1"/>
            <p:nvPr/>
          </p:nvSpPr>
          <p:spPr>
            <a:xfrm>
              <a:off x="6040158" y="2109728"/>
              <a:ext cx="393056" cy="523220"/>
            </a:xfrm>
            <a:prstGeom prst="rect">
              <a:avLst/>
            </a:prstGeom>
            <a:noFill/>
          </p:spPr>
          <p:txBody>
            <a:bodyPr wrap="none" rtlCol="0">
              <a:spAutoFit/>
            </a:bodyPr>
            <a:lstStyle/>
            <a:p>
              <a:r>
                <a:rPr lang="en-GB" sz="2800" dirty="0"/>
                <a:t>B</a:t>
              </a:r>
            </a:p>
          </p:txBody>
        </p:sp>
        <p:sp>
          <p:nvSpPr>
            <p:cNvPr id="13" name="TextBox 12">
              <a:extLst>
                <a:ext uri="{FF2B5EF4-FFF2-40B4-BE49-F238E27FC236}">
                  <a16:creationId xmlns:a16="http://schemas.microsoft.com/office/drawing/2014/main" id="{B6CBEE35-4DAB-ABF9-EE4E-793E5011E48B}"/>
                </a:ext>
              </a:extLst>
            </p:cNvPr>
            <p:cNvSpPr txBox="1"/>
            <p:nvPr/>
          </p:nvSpPr>
          <p:spPr>
            <a:xfrm>
              <a:off x="6040158" y="2939369"/>
              <a:ext cx="375424" cy="523220"/>
            </a:xfrm>
            <a:prstGeom prst="rect">
              <a:avLst/>
            </a:prstGeom>
            <a:noFill/>
          </p:spPr>
          <p:txBody>
            <a:bodyPr wrap="none" rtlCol="0">
              <a:spAutoFit/>
            </a:bodyPr>
            <a:lstStyle/>
            <a:p>
              <a:r>
                <a:rPr lang="en-GB" sz="2800" dirty="0"/>
                <a:t>C</a:t>
              </a:r>
            </a:p>
          </p:txBody>
        </p:sp>
        <p:sp>
          <p:nvSpPr>
            <p:cNvPr id="14" name="TextBox 13">
              <a:extLst>
                <a:ext uri="{FF2B5EF4-FFF2-40B4-BE49-F238E27FC236}">
                  <a16:creationId xmlns:a16="http://schemas.microsoft.com/office/drawing/2014/main" id="{3DD35A5C-5D30-89CE-B63E-E97BFD610A8C}"/>
                </a:ext>
              </a:extLst>
            </p:cNvPr>
            <p:cNvSpPr txBox="1"/>
            <p:nvPr/>
          </p:nvSpPr>
          <p:spPr>
            <a:xfrm>
              <a:off x="6040158" y="3821330"/>
              <a:ext cx="405880" cy="523220"/>
            </a:xfrm>
            <a:prstGeom prst="rect">
              <a:avLst/>
            </a:prstGeom>
            <a:noFill/>
          </p:spPr>
          <p:txBody>
            <a:bodyPr wrap="none" rtlCol="0">
              <a:spAutoFit/>
            </a:bodyPr>
            <a:lstStyle/>
            <a:p>
              <a:r>
                <a:rPr lang="en-GB" sz="2800" dirty="0"/>
                <a:t>D</a:t>
              </a:r>
            </a:p>
          </p:txBody>
        </p:sp>
        <p:sp>
          <p:nvSpPr>
            <p:cNvPr id="15" name="TextBox 14">
              <a:extLst>
                <a:ext uri="{FF2B5EF4-FFF2-40B4-BE49-F238E27FC236}">
                  <a16:creationId xmlns:a16="http://schemas.microsoft.com/office/drawing/2014/main" id="{C200115D-94C5-0F88-0FD2-6CA751D81A1A}"/>
                </a:ext>
              </a:extLst>
            </p:cNvPr>
            <p:cNvSpPr txBox="1"/>
            <p:nvPr/>
          </p:nvSpPr>
          <p:spPr>
            <a:xfrm>
              <a:off x="4595732" y="1667513"/>
              <a:ext cx="359394" cy="523220"/>
            </a:xfrm>
            <a:prstGeom prst="rect">
              <a:avLst/>
            </a:prstGeom>
            <a:noFill/>
          </p:spPr>
          <p:txBody>
            <a:bodyPr wrap="none" rtlCol="0">
              <a:spAutoFit/>
            </a:bodyPr>
            <a:lstStyle/>
            <a:p>
              <a:r>
                <a:rPr lang="en-GB" sz="2800" dirty="0">
                  <a:solidFill>
                    <a:schemeClr val="accent2"/>
                  </a:solidFill>
                </a:rPr>
                <a:t>Y</a:t>
              </a:r>
            </a:p>
          </p:txBody>
        </p:sp>
        <p:sp>
          <p:nvSpPr>
            <p:cNvPr id="16" name="TextBox 15">
              <a:extLst>
                <a:ext uri="{FF2B5EF4-FFF2-40B4-BE49-F238E27FC236}">
                  <a16:creationId xmlns:a16="http://schemas.microsoft.com/office/drawing/2014/main" id="{A4C40272-D807-05F8-58B6-52A2A1178CAD}"/>
                </a:ext>
              </a:extLst>
            </p:cNvPr>
            <p:cNvSpPr txBox="1"/>
            <p:nvPr/>
          </p:nvSpPr>
          <p:spPr>
            <a:xfrm>
              <a:off x="5400461" y="3380349"/>
              <a:ext cx="352982" cy="523220"/>
            </a:xfrm>
            <a:prstGeom prst="rect">
              <a:avLst/>
            </a:prstGeom>
            <a:noFill/>
          </p:spPr>
          <p:txBody>
            <a:bodyPr wrap="none" rtlCol="0">
              <a:spAutoFit/>
            </a:bodyPr>
            <a:lstStyle/>
            <a:p>
              <a:r>
                <a:rPr lang="en-GB" sz="2800" dirty="0">
                  <a:solidFill>
                    <a:schemeClr val="accent2"/>
                  </a:solidFill>
                </a:rPr>
                <a:t>Z</a:t>
              </a:r>
            </a:p>
          </p:txBody>
        </p:sp>
        <p:sp>
          <p:nvSpPr>
            <p:cNvPr id="17" name="TextBox 16">
              <a:extLst>
                <a:ext uri="{FF2B5EF4-FFF2-40B4-BE49-F238E27FC236}">
                  <a16:creationId xmlns:a16="http://schemas.microsoft.com/office/drawing/2014/main" id="{BCA07F03-543F-08D6-CC48-7BE7765F5FB3}"/>
                </a:ext>
              </a:extLst>
            </p:cNvPr>
            <p:cNvSpPr txBox="1"/>
            <p:nvPr/>
          </p:nvSpPr>
          <p:spPr>
            <a:xfrm>
              <a:off x="3217545" y="2547262"/>
              <a:ext cx="370614" cy="523220"/>
            </a:xfrm>
            <a:prstGeom prst="rect">
              <a:avLst/>
            </a:prstGeom>
            <a:noFill/>
          </p:spPr>
          <p:txBody>
            <a:bodyPr wrap="none" rtlCol="0">
              <a:spAutoFit/>
            </a:bodyPr>
            <a:lstStyle/>
            <a:p>
              <a:r>
                <a:rPr lang="en-GB" sz="2800" dirty="0">
                  <a:solidFill>
                    <a:schemeClr val="accent2"/>
                  </a:solidFill>
                </a:rPr>
                <a:t>X</a:t>
              </a:r>
            </a:p>
          </p:txBody>
        </p:sp>
        <p:sp>
          <p:nvSpPr>
            <p:cNvPr id="18" name="TextBox 17">
              <a:extLst>
                <a:ext uri="{FF2B5EF4-FFF2-40B4-BE49-F238E27FC236}">
                  <a16:creationId xmlns:a16="http://schemas.microsoft.com/office/drawing/2014/main" id="{6D4F7989-4EBE-2406-D87A-0D1199842864}"/>
                </a:ext>
              </a:extLst>
            </p:cNvPr>
            <p:cNvSpPr txBox="1"/>
            <p:nvPr/>
          </p:nvSpPr>
          <p:spPr>
            <a:xfrm>
              <a:off x="5091065" y="1015890"/>
              <a:ext cx="301686" cy="369332"/>
            </a:xfrm>
            <a:prstGeom prst="rect">
              <a:avLst/>
            </a:prstGeom>
            <a:noFill/>
          </p:spPr>
          <p:txBody>
            <a:bodyPr wrap="none" rtlCol="0">
              <a:spAutoFit/>
            </a:bodyPr>
            <a:lstStyle/>
            <a:p>
              <a:r>
                <a:rPr lang="en-GB" dirty="0">
                  <a:solidFill>
                    <a:schemeClr val="accent1"/>
                  </a:solidFill>
                </a:rPr>
                <a:t>2</a:t>
              </a:r>
            </a:p>
          </p:txBody>
        </p:sp>
        <p:sp>
          <p:nvSpPr>
            <p:cNvPr id="19" name="TextBox 18">
              <a:extLst>
                <a:ext uri="{FF2B5EF4-FFF2-40B4-BE49-F238E27FC236}">
                  <a16:creationId xmlns:a16="http://schemas.microsoft.com/office/drawing/2014/main" id="{E77E979C-EC98-9D2F-082E-229753E25A99}"/>
                </a:ext>
              </a:extLst>
            </p:cNvPr>
            <p:cNvSpPr txBox="1"/>
            <p:nvPr/>
          </p:nvSpPr>
          <p:spPr>
            <a:xfrm>
              <a:off x="3626993" y="1538337"/>
              <a:ext cx="301686" cy="369332"/>
            </a:xfrm>
            <a:prstGeom prst="rect">
              <a:avLst/>
            </a:prstGeom>
            <a:noFill/>
          </p:spPr>
          <p:txBody>
            <a:bodyPr wrap="none" rtlCol="0">
              <a:spAutoFit/>
            </a:bodyPr>
            <a:lstStyle/>
            <a:p>
              <a:r>
                <a:rPr lang="en-GB" dirty="0">
                  <a:solidFill>
                    <a:schemeClr val="accent1"/>
                  </a:solidFill>
                </a:rPr>
                <a:t>2</a:t>
              </a:r>
            </a:p>
          </p:txBody>
        </p:sp>
        <p:sp>
          <p:nvSpPr>
            <p:cNvPr id="20" name="TextBox 19">
              <a:extLst>
                <a:ext uri="{FF2B5EF4-FFF2-40B4-BE49-F238E27FC236}">
                  <a16:creationId xmlns:a16="http://schemas.microsoft.com/office/drawing/2014/main" id="{9F12607F-7E7B-75AD-03E8-CDCDF17B1BCC}"/>
                </a:ext>
              </a:extLst>
            </p:cNvPr>
            <p:cNvSpPr txBox="1"/>
            <p:nvPr/>
          </p:nvSpPr>
          <p:spPr>
            <a:xfrm>
              <a:off x="5086664" y="2006067"/>
              <a:ext cx="301686" cy="369332"/>
            </a:xfrm>
            <a:prstGeom prst="rect">
              <a:avLst/>
            </a:prstGeom>
            <a:noFill/>
          </p:spPr>
          <p:txBody>
            <a:bodyPr wrap="none" rtlCol="0">
              <a:spAutoFit/>
            </a:bodyPr>
            <a:lstStyle/>
            <a:p>
              <a:r>
                <a:rPr lang="en-GB" dirty="0">
                  <a:solidFill>
                    <a:schemeClr val="accent1"/>
                  </a:solidFill>
                </a:rPr>
                <a:t>2</a:t>
              </a:r>
            </a:p>
          </p:txBody>
        </p:sp>
        <p:sp>
          <p:nvSpPr>
            <p:cNvPr id="21" name="TextBox 20">
              <a:extLst>
                <a:ext uri="{FF2B5EF4-FFF2-40B4-BE49-F238E27FC236}">
                  <a16:creationId xmlns:a16="http://schemas.microsoft.com/office/drawing/2014/main" id="{17BF3259-1CC4-62EF-2EDD-2063FCC84A62}"/>
                </a:ext>
              </a:extLst>
            </p:cNvPr>
            <p:cNvSpPr txBox="1"/>
            <p:nvPr/>
          </p:nvSpPr>
          <p:spPr>
            <a:xfrm>
              <a:off x="4162646" y="3262314"/>
              <a:ext cx="301686" cy="369332"/>
            </a:xfrm>
            <a:prstGeom prst="rect">
              <a:avLst/>
            </a:prstGeom>
            <a:noFill/>
          </p:spPr>
          <p:txBody>
            <a:bodyPr wrap="none" rtlCol="0">
              <a:spAutoFit/>
            </a:bodyPr>
            <a:lstStyle/>
            <a:p>
              <a:r>
                <a:rPr lang="en-GB" dirty="0">
                  <a:solidFill>
                    <a:schemeClr val="accent1"/>
                  </a:solidFill>
                </a:rPr>
                <a:t>2</a:t>
              </a:r>
            </a:p>
          </p:txBody>
        </p:sp>
        <p:sp>
          <p:nvSpPr>
            <p:cNvPr id="22" name="TextBox 21">
              <a:extLst>
                <a:ext uri="{FF2B5EF4-FFF2-40B4-BE49-F238E27FC236}">
                  <a16:creationId xmlns:a16="http://schemas.microsoft.com/office/drawing/2014/main" id="{284B6A92-D3C1-D2FA-9DC6-1C6658FE6059}"/>
                </a:ext>
              </a:extLst>
            </p:cNvPr>
            <p:cNvSpPr txBox="1"/>
            <p:nvPr/>
          </p:nvSpPr>
          <p:spPr>
            <a:xfrm>
              <a:off x="5481644" y="2856939"/>
              <a:ext cx="301686" cy="369332"/>
            </a:xfrm>
            <a:prstGeom prst="rect">
              <a:avLst/>
            </a:prstGeom>
            <a:noFill/>
          </p:spPr>
          <p:txBody>
            <a:bodyPr wrap="none" rtlCol="0">
              <a:spAutoFit/>
            </a:bodyPr>
            <a:lstStyle/>
            <a:p>
              <a:r>
                <a:rPr lang="en-GB" dirty="0">
                  <a:solidFill>
                    <a:schemeClr val="accent1"/>
                  </a:solidFill>
                </a:rPr>
                <a:t>1</a:t>
              </a:r>
            </a:p>
          </p:txBody>
        </p:sp>
        <p:sp>
          <p:nvSpPr>
            <p:cNvPr id="23" name="TextBox 22">
              <a:extLst>
                <a:ext uri="{FF2B5EF4-FFF2-40B4-BE49-F238E27FC236}">
                  <a16:creationId xmlns:a16="http://schemas.microsoft.com/office/drawing/2014/main" id="{E86382F0-B016-A999-EA86-E24766EB0070}"/>
                </a:ext>
              </a:extLst>
            </p:cNvPr>
            <p:cNvSpPr txBox="1"/>
            <p:nvPr/>
          </p:nvSpPr>
          <p:spPr>
            <a:xfrm>
              <a:off x="5535813" y="4109101"/>
              <a:ext cx="301686" cy="369332"/>
            </a:xfrm>
            <a:prstGeom prst="rect">
              <a:avLst/>
            </a:prstGeom>
            <a:noFill/>
          </p:spPr>
          <p:txBody>
            <a:bodyPr wrap="none" rtlCol="0">
              <a:spAutoFit/>
            </a:bodyPr>
            <a:lstStyle/>
            <a:p>
              <a:r>
                <a:rPr lang="en-GB" dirty="0">
                  <a:solidFill>
                    <a:schemeClr val="accent1"/>
                  </a:solidFill>
                </a:rPr>
                <a:t>1</a:t>
              </a:r>
            </a:p>
          </p:txBody>
        </p:sp>
        <p:sp>
          <p:nvSpPr>
            <p:cNvPr id="24" name="Freeform 23">
              <a:extLst>
                <a:ext uri="{FF2B5EF4-FFF2-40B4-BE49-F238E27FC236}">
                  <a16:creationId xmlns:a16="http://schemas.microsoft.com/office/drawing/2014/main" id="{FAAC9C5E-ED1C-63EB-B161-27927E457494}"/>
                </a:ext>
              </a:extLst>
            </p:cNvPr>
            <p:cNvSpPr/>
            <p:nvPr/>
          </p:nvSpPr>
          <p:spPr>
            <a:xfrm>
              <a:off x="4863113" y="4807410"/>
              <a:ext cx="1088477" cy="881961"/>
            </a:xfrm>
            <a:custGeom>
              <a:avLst/>
              <a:gdLst>
                <a:gd name="connsiteX0" fmla="*/ 323734 w 325239"/>
                <a:gd name="connsiteY0" fmla="*/ 0 h 199768"/>
                <a:gd name="connsiteX1" fmla="*/ 0 w 325239"/>
                <a:gd name="connsiteY1" fmla="*/ 0 h 199768"/>
                <a:gd name="connsiteX2" fmla="*/ 0 w 325239"/>
                <a:gd name="connsiteY2" fmla="*/ 199769 h 199768"/>
                <a:gd name="connsiteX3" fmla="*/ 325240 w 325239"/>
                <a:gd name="connsiteY3" fmla="*/ 199769 h 199768"/>
              </a:gdLst>
              <a:ahLst/>
              <a:cxnLst>
                <a:cxn ang="0">
                  <a:pos x="connsiteX0" y="connsiteY0"/>
                </a:cxn>
                <a:cxn ang="0">
                  <a:pos x="connsiteX1" y="connsiteY1"/>
                </a:cxn>
                <a:cxn ang="0">
                  <a:pos x="connsiteX2" y="connsiteY2"/>
                </a:cxn>
                <a:cxn ang="0">
                  <a:pos x="connsiteX3" y="connsiteY3"/>
                </a:cxn>
              </a:cxnLst>
              <a:rect l="l" t="t" r="r" b="b"/>
              <a:pathLst>
                <a:path w="325239" h="199768">
                  <a:moveTo>
                    <a:pt x="323734" y="0"/>
                  </a:moveTo>
                  <a:lnTo>
                    <a:pt x="0" y="0"/>
                  </a:lnTo>
                  <a:lnTo>
                    <a:pt x="0" y="199769"/>
                  </a:lnTo>
                  <a:lnTo>
                    <a:pt x="325240" y="199769"/>
                  </a:lnTo>
                </a:path>
              </a:pathLst>
            </a:custGeom>
            <a:noFill/>
            <a:ln w="38100" cap="flat">
              <a:solidFill>
                <a:srgbClr val="000000"/>
              </a:solidFill>
              <a:prstDash val="solid"/>
              <a:miter/>
            </a:ln>
          </p:spPr>
          <p:txBody>
            <a:bodyPr rtlCol="0" anchor="ctr"/>
            <a:lstStyle/>
            <a:p>
              <a:endParaRPr lang="en-GB"/>
            </a:p>
          </p:txBody>
        </p:sp>
        <p:sp>
          <p:nvSpPr>
            <p:cNvPr id="25" name="Freeform 24">
              <a:extLst>
                <a:ext uri="{FF2B5EF4-FFF2-40B4-BE49-F238E27FC236}">
                  <a16:creationId xmlns:a16="http://schemas.microsoft.com/office/drawing/2014/main" id="{9450A3B2-C90C-1383-EF9B-CB78031C706E}"/>
                </a:ext>
              </a:extLst>
            </p:cNvPr>
            <p:cNvSpPr/>
            <p:nvPr/>
          </p:nvSpPr>
          <p:spPr>
            <a:xfrm>
              <a:off x="3851031" y="5248394"/>
              <a:ext cx="1012082" cy="45719"/>
            </a:xfrm>
            <a:custGeom>
              <a:avLst/>
              <a:gdLst>
                <a:gd name="connsiteX0" fmla="*/ 0 w 320507"/>
                <a:gd name="connsiteY0" fmla="*/ 0 h 6519"/>
                <a:gd name="connsiteX1" fmla="*/ 320507 w 320507"/>
                <a:gd name="connsiteY1" fmla="*/ 0 h 6519"/>
                <a:gd name="connsiteX2" fmla="*/ 320507 w 320507"/>
                <a:gd name="connsiteY2" fmla="*/ 0 h 6519"/>
              </a:gdLst>
              <a:ahLst/>
              <a:cxnLst>
                <a:cxn ang="0">
                  <a:pos x="connsiteX0" y="connsiteY0"/>
                </a:cxn>
                <a:cxn ang="0">
                  <a:pos x="connsiteX1" y="connsiteY1"/>
                </a:cxn>
                <a:cxn ang="0">
                  <a:pos x="connsiteX2" y="connsiteY2"/>
                </a:cxn>
              </a:cxnLst>
              <a:rect l="l" t="t" r="r" b="b"/>
              <a:pathLst>
                <a:path w="320507" h="6519">
                  <a:moveTo>
                    <a:pt x="0" y="0"/>
                  </a:moveTo>
                  <a:lnTo>
                    <a:pt x="320507" y="0"/>
                  </a:lnTo>
                  <a:lnTo>
                    <a:pt x="320507" y="0"/>
                  </a:lnTo>
                </a:path>
              </a:pathLst>
            </a:custGeom>
            <a:noFill/>
            <a:ln w="38100" cap="flat">
              <a:solidFill>
                <a:srgbClr val="000000"/>
              </a:solidFill>
              <a:prstDash val="solid"/>
              <a:miter/>
            </a:ln>
          </p:spPr>
          <p:txBody>
            <a:bodyPr rtlCol="0" anchor="ctr"/>
            <a:lstStyle/>
            <a:p>
              <a:endParaRPr lang="en-GB"/>
            </a:p>
          </p:txBody>
        </p:sp>
        <p:sp>
          <p:nvSpPr>
            <p:cNvPr id="26" name="Freeform 25">
              <a:extLst>
                <a:ext uri="{FF2B5EF4-FFF2-40B4-BE49-F238E27FC236}">
                  <a16:creationId xmlns:a16="http://schemas.microsoft.com/office/drawing/2014/main" id="{35E2AC10-8554-5B6A-5B5E-17F030302A4D}"/>
                </a:ext>
              </a:extLst>
            </p:cNvPr>
            <p:cNvSpPr/>
            <p:nvPr/>
          </p:nvSpPr>
          <p:spPr>
            <a:xfrm>
              <a:off x="4805607" y="5203126"/>
              <a:ext cx="92013" cy="90834"/>
            </a:xfrm>
            <a:custGeom>
              <a:avLst/>
              <a:gdLst>
                <a:gd name="connsiteX0" fmla="*/ 20707 w 20574"/>
                <a:gd name="connsiteY0" fmla="*/ 10138 h 20574"/>
                <a:gd name="connsiteX1" fmla="*/ 10419 w 20574"/>
                <a:gd name="connsiteY1" fmla="*/ 20426 h 20574"/>
                <a:gd name="connsiteX2" fmla="*/ 132 w 20574"/>
                <a:gd name="connsiteY2" fmla="*/ 10138 h 20574"/>
                <a:gd name="connsiteX3" fmla="*/ 10419 w 20574"/>
                <a:gd name="connsiteY3" fmla="*/ -149 h 20574"/>
                <a:gd name="connsiteX4" fmla="*/ 20707 w 20574"/>
                <a:gd name="connsiteY4" fmla="*/ 10138 h 20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74" h="20574">
                  <a:moveTo>
                    <a:pt x="20707" y="10138"/>
                  </a:moveTo>
                  <a:cubicBezTo>
                    <a:pt x="20707" y="15817"/>
                    <a:pt x="16098" y="20426"/>
                    <a:pt x="10419" y="20426"/>
                  </a:cubicBezTo>
                  <a:cubicBezTo>
                    <a:pt x="4741" y="20426"/>
                    <a:pt x="132" y="15817"/>
                    <a:pt x="132" y="10138"/>
                  </a:cubicBezTo>
                  <a:cubicBezTo>
                    <a:pt x="132" y="4460"/>
                    <a:pt x="4741" y="-149"/>
                    <a:pt x="10419" y="-149"/>
                  </a:cubicBezTo>
                  <a:cubicBezTo>
                    <a:pt x="16098" y="-149"/>
                    <a:pt x="20707" y="4460"/>
                    <a:pt x="20707" y="10138"/>
                  </a:cubicBezTo>
                  <a:close/>
                </a:path>
              </a:pathLst>
            </a:custGeom>
            <a:noFill/>
            <a:ln w="38100" cap="flat">
              <a:solidFill>
                <a:srgbClr val="000000"/>
              </a:solidFill>
              <a:prstDash val="solid"/>
              <a:round/>
            </a:ln>
          </p:spPr>
          <p:txBody>
            <a:bodyPr rtlCol="0" anchor="ctr"/>
            <a:lstStyle/>
            <a:p>
              <a:endParaRPr lang="en-GB"/>
            </a:p>
          </p:txBody>
        </p:sp>
        <p:sp>
          <p:nvSpPr>
            <p:cNvPr id="27" name="TextBox 26">
              <a:extLst>
                <a:ext uri="{FF2B5EF4-FFF2-40B4-BE49-F238E27FC236}">
                  <a16:creationId xmlns:a16="http://schemas.microsoft.com/office/drawing/2014/main" id="{E8E5C819-6CDD-9264-C440-08CD3E86B416}"/>
                </a:ext>
              </a:extLst>
            </p:cNvPr>
            <p:cNvSpPr txBox="1"/>
            <p:nvPr/>
          </p:nvSpPr>
          <p:spPr>
            <a:xfrm>
              <a:off x="6052181" y="4545800"/>
              <a:ext cx="375424" cy="523220"/>
            </a:xfrm>
            <a:prstGeom prst="rect">
              <a:avLst/>
            </a:prstGeom>
            <a:noFill/>
          </p:spPr>
          <p:txBody>
            <a:bodyPr wrap="square" rtlCol="0">
              <a:spAutoFit/>
            </a:bodyPr>
            <a:lstStyle/>
            <a:p>
              <a:r>
                <a:rPr lang="en-GB" sz="2800" dirty="0"/>
                <a:t>E</a:t>
              </a:r>
            </a:p>
          </p:txBody>
        </p:sp>
        <p:sp>
          <p:nvSpPr>
            <p:cNvPr id="28" name="TextBox 27">
              <a:extLst>
                <a:ext uri="{FF2B5EF4-FFF2-40B4-BE49-F238E27FC236}">
                  <a16:creationId xmlns:a16="http://schemas.microsoft.com/office/drawing/2014/main" id="{3361213A-6EC1-B40B-40FB-F4E44AA5F7BC}"/>
                </a:ext>
              </a:extLst>
            </p:cNvPr>
            <p:cNvSpPr txBox="1"/>
            <p:nvPr/>
          </p:nvSpPr>
          <p:spPr>
            <a:xfrm>
              <a:off x="6052181" y="5427761"/>
              <a:ext cx="405880" cy="523220"/>
            </a:xfrm>
            <a:prstGeom prst="rect">
              <a:avLst/>
            </a:prstGeom>
            <a:noFill/>
          </p:spPr>
          <p:txBody>
            <a:bodyPr wrap="square" rtlCol="0">
              <a:spAutoFit/>
            </a:bodyPr>
            <a:lstStyle/>
            <a:p>
              <a:r>
                <a:rPr lang="en-GB" sz="2800" dirty="0"/>
                <a:t>F</a:t>
              </a:r>
            </a:p>
          </p:txBody>
        </p:sp>
        <p:sp>
          <p:nvSpPr>
            <p:cNvPr id="29" name="TextBox 28">
              <a:extLst>
                <a:ext uri="{FF2B5EF4-FFF2-40B4-BE49-F238E27FC236}">
                  <a16:creationId xmlns:a16="http://schemas.microsoft.com/office/drawing/2014/main" id="{8B7E2D96-931B-B892-DCD2-047BBD271C57}"/>
                </a:ext>
              </a:extLst>
            </p:cNvPr>
            <p:cNvSpPr txBox="1"/>
            <p:nvPr/>
          </p:nvSpPr>
          <p:spPr>
            <a:xfrm>
              <a:off x="4930272" y="4986784"/>
              <a:ext cx="352982" cy="523220"/>
            </a:xfrm>
            <a:prstGeom prst="rect">
              <a:avLst/>
            </a:prstGeom>
            <a:noFill/>
          </p:spPr>
          <p:txBody>
            <a:bodyPr wrap="square" rtlCol="0">
              <a:spAutoFit/>
            </a:bodyPr>
            <a:lstStyle/>
            <a:p>
              <a:r>
                <a:rPr lang="en-GB" sz="2800" dirty="0">
                  <a:solidFill>
                    <a:schemeClr val="accent2"/>
                  </a:solidFill>
                </a:rPr>
                <a:t>V</a:t>
              </a:r>
            </a:p>
          </p:txBody>
        </p:sp>
        <p:sp>
          <p:nvSpPr>
            <p:cNvPr id="30" name="TextBox 29">
              <a:extLst>
                <a:ext uri="{FF2B5EF4-FFF2-40B4-BE49-F238E27FC236}">
                  <a16:creationId xmlns:a16="http://schemas.microsoft.com/office/drawing/2014/main" id="{F4F4A92F-3382-4855-4D3B-AE4C51B02FDB}"/>
                </a:ext>
              </a:extLst>
            </p:cNvPr>
            <p:cNvSpPr txBox="1"/>
            <p:nvPr/>
          </p:nvSpPr>
          <p:spPr>
            <a:xfrm>
              <a:off x="4174669" y="4868745"/>
              <a:ext cx="476412" cy="369332"/>
            </a:xfrm>
            <a:prstGeom prst="rect">
              <a:avLst/>
            </a:prstGeom>
            <a:noFill/>
          </p:spPr>
          <p:txBody>
            <a:bodyPr wrap="square" rtlCol="0">
              <a:spAutoFit/>
            </a:bodyPr>
            <a:lstStyle/>
            <a:p>
              <a:r>
                <a:rPr lang="en-GB" dirty="0">
                  <a:solidFill>
                    <a:schemeClr val="accent1"/>
                  </a:solidFill>
                </a:rPr>
                <a:t>1.5</a:t>
              </a:r>
            </a:p>
          </p:txBody>
        </p:sp>
        <p:sp>
          <p:nvSpPr>
            <p:cNvPr id="31" name="TextBox 30">
              <a:extLst>
                <a:ext uri="{FF2B5EF4-FFF2-40B4-BE49-F238E27FC236}">
                  <a16:creationId xmlns:a16="http://schemas.microsoft.com/office/drawing/2014/main" id="{73210069-8F36-2569-A520-D199B3FFEE14}"/>
                </a:ext>
              </a:extLst>
            </p:cNvPr>
            <p:cNvSpPr txBox="1"/>
            <p:nvPr/>
          </p:nvSpPr>
          <p:spPr>
            <a:xfrm>
              <a:off x="5493667" y="4463370"/>
              <a:ext cx="476412" cy="369332"/>
            </a:xfrm>
            <a:prstGeom prst="rect">
              <a:avLst/>
            </a:prstGeom>
            <a:noFill/>
          </p:spPr>
          <p:txBody>
            <a:bodyPr wrap="square" rtlCol="0">
              <a:spAutoFit/>
            </a:bodyPr>
            <a:lstStyle/>
            <a:p>
              <a:r>
                <a:rPr lang="en-GB" dirty="0">
                  <a:solidFill>
                    <a:schemeClr val="accent1"/>
                  </a:solidFill>
                </a:rPr>
                <a:t>1.5</a:t>
              </a:r>
            </a:p>
          </p:txBody>
        </p:sp>
        <p:sp>
          <p:nvSpPr>
            <p:cNvPr id="32" name="TextBox 31">
              <a:extLst>
                <a:ext uri="{FF2B5EF4-FFF2-40B4-BE49-F238E27FC236}">
                  <a16:creationId xmlns:a16="http://schemas.microsoft.com/office/drawing/2014/main" id="{E7C3A1BF-8E5C-F4D8-5C82-0D7FEF8C1775}"/>
                </a:ext>
              </a:extLst>
            </p:cNvPr>
            <p:cNvSpPr txBox="1"/>
            <p:nvPr/>
          </p:nvSpPr>
          <p:spPr>
            <a:xfrm>
              <a:off x="5547836" y="5715532"/>
              <a:ext cx="476412" cy="369332"/>
            </a:xfrm>
            <a:prstGeom prst="rect">
              <a:avLst/>
            </a:prstGeom>
            <a:noFill/>
          </p:spPr>
          <p:txBody>
            <a:bodyPr wrap="square" rtlCol="0">
              <a:spAutoFit/>
            </a:bodyPr>
            <a:lstStyle/>
            <a:p>
              <a:r>
                <a:rPr lang="en-GB" dirty="0">
                  <a:solidFill>
                    <a:schemeClr val="accent1"/>
                  </a:solidFill>
                </a:rPr>
                <a:t>1.5</a:t>
              </a:r>
            </a:p>
          </p:txBody>
        </p:sp>
        <p:sp>
          <p:nvSpPr>
            <p:cNvPr id="33" name="Freeform 32">
              <a:extLst>
                <a:ext uri="{FF2B5EF4-FFF2-40B4-BE49-F238E27FC236}">
                  <a16:creationId xmlns:a16="http://schemas.microsoft.com/office/drawing/2014/main" id="{AAB565D5-1DBC-E85F-A401-44B0D1717887}"/>
                </a:ext>
              </a:extLst>
            </p:cNvPr>
            <p:cNvSpPr/>
            <p:nvPr/>
          </p:nvSpPr>
          <p:spPr>
            <a:xfrm flipV="1">
              <a:off x="3151094" y="4389633"/>
              <a:ext cx="699938" cy="45719"/>
            </a:xfrm>
            <a:custGeom>
              <a:avLst/>
              <a:gdLst>
                <a:gd name="connsiteX0" fmla="*/ 0 w 320507"/>
                <a:gd name="connsiteY0" fmla="*/ 0 h 6519"/>
                <a:gd name="connsiteX1" fmla="*/ 320507 w 320507"/>
                <a:gd name="connsiteY1" fmla="*/ 0 h 6519"/>
                <a:gd name="connsiteX2" fmla="*/ 320507 w 320507"/>
                <a:gd name="connsiteY2" fmla="*/ 0 h 6519"/>
              </a:gdLst>
              <a:ahLst/>
              <a:cxnLst>
                <a:cxn ang="0">
                  <a:pos x="connsiteX0" y="connsiteY0"/>
                </a:cxn>
                <a:cxn ang="0">
                  <a:pos x="connsiteX1" y="connsiteY1"/>
                </a:cxn>
                <a:cxn ang="0">
                  <a:pos x="connsiteX2" y="connsiteY2"/>
                </a:cxn>
              </a:cxnLst>
              <a:rect l="l" t="t" r="r" b="b"/>
              <a:pathLst>
                <a:path w="320507" h="6519">
                  <a:moveTo>
                    <a:pt x="0" y="0"/>
                  </a:moveTo>
                  <a:lnTo>
                    <a:pt x="320507" y="0"/>
                  </a:lnTo>
                  <a:lnTo>
                    <a:pt x="320507" y="0"/>
                  </a:lnTo>
                </a:path>
              </a:pathLst>
            </a:custGeom>
            <a:noFill/>
            <a:ln w="38100" cap="flat">
              <a:solidFill>
                <a:srgbClr val="000000"/>
              </a:solidFill>
              <a:prstDash val="solid"/>
              <a:miter/>
            </a:ln>
          </p:spPr>
          <p:txBody>
            <a:bodyPr rtlCol="0" anchor="ctr"/>
            <a:lstStyle/>
            <a:p>
              <a:endParaRPr lang="en-GB"/>
            </a:p>
          </p:txBody>
        </p:sp>
        <p:sp>
          <p:nvSpPr>
            <p:cNvPr id="34" name="Freeform 33">
              <a:extLst>
                <a:ext uri="{FF2B5EF4-FFF2-40B4-BE49-F238E27FC236}">
                  <a16:creationId xmlns:a16="http://schemas.microsoft.com/office/drawing/2014/main" id="{A17DE39C-BCA5-CD45-4AB9-FC39C3252F99}"/>
                </a:ext>
              </a:extLst>
            </p:cNvPr>
            <p:cNvSpPr/>
            <p:nvPr/>
          </p:nvSpPr>
          <p:spPr>
            <a:xfrm>
              <a:off x="3793687" y="4387599"/>
              <a:ext cx="92013" cy="90834"/>
            </a:xfrm>
            <a:custGeom>
              <a:avLst/>
              <a:gdLst>
                <a:gd name="connsiteX0" fmla="*/ 20659 w 20574"/>
                <a:gd name="connsiteY0" fmla="*/ 10114 h 20574"/>
                <a:gd name="connsiteX1" fmla="*/ 10372 w 20574"/>
                <a:gd name="connsiteY1" fmla="*/ 20401 h 20574"/>
                <a:gd name="connsiteX2" fmla="*/ 84 w 20574"/>
                <a:gd name="connsiteY2" fmla="*/ 10114 h 20574"/>
                <a:gd name="connsiteX3" fmla="*/ 10372 w 20574"/>
                <a:gd name="connsiteY3" fmla="*/ -174 h 20574"/>
                <a:gd name="connsiteX4" fmla="*/ 20659 w 20574"/>
                <a:gd name="connsiteY4" fmla="*/ 10114 h 20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74" h="20574">
                  <a:moveTo>
                    <a:pt x="20659" y="10114"/>
                  </a:moveTo>
                  <a:cubicBezTo>
                    <a:pt x="20659" y="15792"/>
                    <a:pt x="16050" y="20401"/>
                    <a:pt x="10372" y="20401"/>
                  </a:cubicBezTo>
                  <a:cubicBezTo>
                    <a:pt x="4693" y="20401"/>
                    <a:pt x="84" y="15792"/>
                    <a:pt x="84" y="10114"/>
                  </a:cubicBezTo>
                  <a:cubicBezTo>
                    <a:pt x="84" y="4435"/>
                    <a:pt x="4693" y="-174"/>
                    <a:pt x="10372" y="-174"/>
                  </a:cubicBezTo>
                  <a:cubicBezTo>
                    <a:pt x="16050" y="-174"/>
                    <a:pt x="20659" y="4435"/>
                    <a:pt x="20659" y="10114"/>
                  </a:cubicBezTo>
                  <a:close/>
                </a:path>
              </a:pathLst>
            </a:custGeom>
            <a:noFill/>
            <a:ln w="38100" cap="flat">
              <a:solidFill>
                <a:srgbClr val="000000"/>
              </a:solidFill>
              <a:prstDash val="solid"/>
              <a:round/>
            </a:ln>
          </p:spPr>
          <p:txBody>
            <a:bodyPr rtlCol="0" anchor="ctr"/>
            <a:lstStyle/>
            <a:p>
              <a:endParaRPr lang="en-GB"/>
            </a:p>
          </p:txBody>
        </p:sp>
        <p:sp>
          <p:nvSpPr>
            <p:cNvPr id="35" name="Freeform 34">
              <a:extLst>
                <a:ext uri="{FF2B5EF4-FFF2-40B4-BE49-F238E27FC236}">
                  <a16:creationId xmlns:a16="http://schemas.microsoft.com/office/drawing/2014/main" id="{C10104EA-CE5B-21E0-9638-A1371223768E}"/>
                </a:ext>
              </a:extLst>
            </p:cNvPr>
            <p:cNvSpPr/>
            <p:nvPr/>
          </p:nvSpPr>
          <p:spPr>
            <a:xfrm>
              <a:off x="3849186" y="3625299"/>
              <a:ext cx="189817" cy="1623095"/>
            </a:xfrm>
            <a:custGeom>
              <a:avLst/>
              <a:gdLst>
                <a:gd name="connsiteX0" fmla="*/ 0 w 6519"/>
                <a:gd name="connsiteY0" fmla="*/ 0 h 316628"/>
                <a:gd name="connsiteX1" fmla="*/ 0 w 6519"/>
                <a:gd name="connsiteY1" fmla="*/ 316628 h 316628"/>
                <a:gd name="connsiteX2" fmla="*/ 0 w 6519"/>
                <a:gd name="connsiteY2" fmla="*/ 316628 h 316628"/>
              </a:gdLst>
              <a:ahLst/>
              <a:cxnLst>
                <a:cxn ang="0">
                  <a:pos x="connsiteX0" y="connsiteY0"/>
                </a:cxn>
                <a:cxn ang="0">
                  <a:pos x="connsiteX1" y="connsiteY1"/>
                </a:cxn>
                <a:cxn ang="0">
                  <a:pos x="connsiteX2" y="connsiteY2"/>
                </a:cxn>
              </a:cxnLst>
              <a:rect l="l" t="t" r="r" b="b"/>
              <a:pathLst>
                <a:path w="6519" h="316628">
                  <a:moveTo>
                    <a:pt x="0" y="0"/>
                  </a:moveTo>
                  <a:lnTo>
                    <a:pt x="0" y="316628"/>
                  </a:lnTo>
                  <a:lnTo>
                    <a:pt x="0" y="316628"/>
                  </a:lnTo>
                </a:path>
              </a:pathLst>
            </a:custGeom>
            <a:noFill/>
            <a:ln w="38100" cap="flat">
              <a:solidFill>
                <a:srgbClr val="000000"/>
              </a:solidFill>
              <a:prstDash val="solid"/>
              <a:miter/>
            </a:ln>
          </p:spPr>
          <p:txBody>
            <a:bodyPr rtlCol="0" anchor="ctr"/>
            <a:lstStyle/>
            <a:p>
              <a:endParaRPr lang="en-GB"/>
            </a:p>
          </p:txBody>
        </p:sp>
        <p:sp>
          <p:nvSpPr>
            <p:cNvPr id="36" name="TextBox 35">
              <a:extLst>
                <a:ext uri="{FF2B5EF4-FFF2-40B4-BE49-F238E27FC236}">
                  <a16:creationId xmlns:a16="http://schemas.microsoft.com/office/drawing/2014/main" id="{CC2876B1-7652-5DBE-1C8A-15A0752237CC}"/>
                </a:ext>
              </a:extLst>
            </p:cNvPr>
            <p:cNvSpPr txBox="1"/>
            <p:nvPr/>
          </p:nvSpPr>
          <p:spPr>
            <a:xfrm>
              <a:off x="3347132" y="4029123"/>
              <a:ext cx="301686" cy="369332"/>
            </a:xfrm>
            <a:prstGeom prst="rect">
              <a:avLst/>
            </a:prstGeom>
            <a:noFill/>
          </p:spPr>
          <p:txBody>
            <a:bodyPr wrap="none" rtlCol="0">
              <a:spAutoFit/>
            </a:bodyPr>
            <a:lstStyle/>
            <a:p>
              <a:r>
                <a:rPr lang="en-GB" dirty="0">
                  <a:solidFill>
                    <a:schemeClr val="accent1"/>
                  </a:solidFill>
                </a:rPr>
                <a:t>1</a:t>
              </a:r>
            </a:p>
          </p:txBody>
        </p:sp>
      </p:grpSp>
    </p:spTree>
    <p:extLst>
      <p:ext uri="{BB962C8B-B14F-4D97-AF65-F5344CB8AC3E}">
        <p14:creationId xmlns:p14="http://schemas.microsoft.com/office/powerpoint/2010/main" val="38516437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9E544-BA49-48D9-575F-9BD6D7AFC196}"/>
              </a:ext>
            </a:extLst>
          </p:cNvPr>
          <p:cNvSpPr>
            <a:spLocks noGrp="1"/>
          </p:cNvSpPr>
          <p:nvPr>
            <p:ph type="title"/>
          </p:nvPr>
        </p:nvSpPr>
        <p:spPr/>
        <p:txBody>
          <a:bodyPr/>
          <a:lstStyle/>
          <a:p>
            <a:r>
              <a:rPr lang="en-GB" dirty="0"/>
              <a:t>Phylogenetic trees</a:t>
            </a:r>
          </a:p>
        </p:txBody>
      </p:sp>
      <p:pic>
        <p:nvPicPr>
          <p:cNvPr id="7" name="Picture 6" descr="A number of numbers and letters&#10;&#10;Description automatically generated with medium confidence">
            <a:extLst>
              <a:ext uri="{FF2B5EF4-FFF2-40B4-BE49-F238E27FC236}">
                <a16:creationId xmlns:a16="http://schemas.microsoft.com/office/drawing/2014/main" id="{6A48A8A7-6234-8ACF-1BA0-7888294AB3C9}"/>
              </a:ext>
            </a:extLst>
          </p:cNvPr>
          <p:cNvPicPr>
            <a:picLocks noChangeAspect="1"/>
          </p:cNvPicPr>
          <p:nvPr/>
        </p:nvPicPr>
        <p:blipFill>
          <a:blip r:embed="rId3"/>
          <a:stretch>
            <a:fillRect/>
          </a:stretch>
        </p:blipFill>
        <p:spPr>
          <a:xfrm>
            <a:off x="431805" y="2356180"/>
            <a:ext cx="7069133" cy="1547517"/>
          </a:xfrm>
          <a:prstGeom prst="rect">
            <a:avLst/>
          </a:prstGeom>
        </p:spPr>
      </p:pic>
      <p:pic>
        <p:nvPicPr>
          <p:cNvPr id="9" name="Picture 8" descr="A screenshot of a computer&#10;&#10;Description automatically generated">
            <a:extLst>
              <a:ext uri="{FF2B5EF4-FFF2-40B4-BE49-F238E27FC236}">
                <a16:creationId xmlns:a16="http://schemas.microsoft.com/office/drawing/2014/main" id="{450BDD40-2265-B098-1D55-BFD4AB784798}"/>
              </a:ext>
            </a:extLst>
          </p:cNvPr>
          <p:cNvPicPr>
            <a:picLocks noChangeAspect="1"/>
          </p:cNvPicPr>
          <p:nvPr/>
        </p:nvPicPr>
        <p:blipFill>
          <a:blip r:embed="rId4"/>
          <a:stretch>
            <a:fillRect/>
          </a:stretch>
        </p:blipFill>
        <p:spPr>
          <a:xfrm>
            <a:off x="3657925" y="1690688"/>
            <a:ext cx="6946545" cy="4183028"/>
          </a:xfrm>
          <a:prstGeom prst="rect">
            <a:avLst/>
          </a:prstGeom>
        </p:spPr>
      </p:pic>
      <p:sp>
        <p:nvSpPr>
          <p:cNvPr id="10" name="TextBox 9">
            <a:extLst>
              <a:ext uri="{FF2B5EF4-FFF2-40B4-BE49-F238E27FC236}">
                <a16:creationId xmlns:a16="http://schemas.microsoft.com/office/drawing/2014/main" id="{6B771A8B-3988-B0BD-575E-90480DAE7A93}"/>
              </a:ext>
            </a:extLst>
          </p:cNvPr>
          <p:cNvSpPr txBox="1"/>
          <p:nvPr/>
        </p:nvSpPr>
        <p:spPr>
          <a:xfrm>
            <a:off x="719535" y="1838768"/>
            <a:ext cx="1095300" cy="461665"/>
          </a:xfrm>
          <a:prstGeom prst="rect">
            <a:avLst/>
          </a:prstGeom>
          <a:noFill/>
        </p:spPr>
        <p:txBody>
          <a:bodyPr wrap="none" rtlCol="0">
            <a:spAutoFit/>
          </a:bodyPr>
          <a:lstStyle/>
          <a:p>
            <a:r>
              <a:rPr lang="en-GB" sz="2400" dirty="0" err="1"/>
              <a:t>Newick</a:t>
            </a:r>
            <a:endParaRPr lang="en-GB" sz="2400" dirty="0"/>
          </a:p>
        </p:txBody>
      </p:sp>
      <p:sp>
        <p:nvSpPr>
          <p:cNvPr id="13" name="TextBox 12">
            <a:extLst>
              <a:ext uri="{FF2B5EF4-FFF2-40B4-BE49-F238E27FC236}">
                <a16:creationId xmlns:a16="http://schemas.microsoft.com/office/drawing/2014/main" id="{C1CBAFD0-1F8D-8568-6FDF-78920A431BA0}"/>
              </a:ext>
            </a:extLst>
          </p:cNvPr>
          <p:cNvSpPr txBox="1"/>
          <p:nvPr/>
        </p:nvSpPr>
        <p:spPr>
          <a:xfrm>
            <a:off x="6376760" y="1395396"/>
            <a:ext cx="944810" cy="461665"/>
          </a:xfrm>
          <a:prstGeom prst="rect">
            <a:avLst/>
          </a:prstGeom>
          <a:noFill/>
        </p:spPr>
        <p:txBody>
          <a:bodyPr wrap="none" rtlCol="0">
            <a:spAutoFit/>
          </a:bodyPr>
          <a:lstStyle/>
          <a:p>
            <a:r>
              <a:rPr lang="en-GB" sz="2400" dirty="0"/>
              <a:t>Nexus</a:t>
            </a:r>
          </a:p>
        </p:txBody>
      </p:sp>
      <p:pic>
        <p:nvPicPr>
          <p:cNvPr id="17" name="Picture 16" descr="A person standing in front of a house&#10;&#10;Description automatically generated">
            <a:extLst>
              <a:ext uri="{FF2B5EF4-FFF2-40B4-BE49-F238E27FC236}">
                <a16:creationId xmlns:a16="http://schemas.microsoft.com/office/drawing/2014/main" id="{09D151D1-2E57-7053-8E20-D1BFA4732B1D}"/>
              </a:ext>
            </a:extLst>
          </p:cNvPr>
          <p:cNvPicPr>
            <a:picLocks noChangeAspect="1"/>
          </p:cNvPicPr>
          <p:nvPr/>
        </p:nvPicPr>
        <p:blipFill>
          <a:blip r:embed="rId5"/>
          <a:stretch>
            <a:fillRect/>
          </a:stretch>
        </p:blipFill>
        <p:spPr>
          <a:xfrm>
            <a:off x="3074126" y="1151242"/>
            <a:ext cx="7772400" cy="5261920"/>
          </a:xfrm>
          <a:prstGeom prst="rect">
            <a:avLst/>
          </a:prstGeom>
        </p:spPr>
      </p:pic>
    </p:spTree>
    <p:extLst>
      <p:ext uri="{BB962C8B-B14F-4D97-AF65-F5344CB8AC3E}">
        <p14:creationId xmlns:p14="http://schemas.microsoft.com/office/powerpoint/2010/main" val="3287016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1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9E544-BA49-48D9-575F-9BD6D7AFC196}"/>
              </a:ext>
            </a:extLst>
          </p:cNvPr>
          <p:cNvSpPr>
            <a:spLocks noGrp="1"/>
          </p:cNvSpPr>
          <p:nvPr>
            <p:ph type="title"/>
          </p:nvPr>
        </p:nvSpPr>
        <p:spPr/>
        <p:txBody>
          <a:bodyPr/>
          <a:lstStyle/>
          <a:p>
            <a:r>
              <a:rPr lang="en-GB" dirty="0"/>
              <a:t>Phylogenetic trees</a:t>
            </a:r>
          </a:p>
        </p:txBody>
      </p:sp>
      <p:pic>
        <p:nvPicPr>
          <p:cNvPr id="11" name="Picture 10" descr="A screenshot of a computer&#10;&#10;Description automatically generated">
            <a:extLst>
              <a:ext uri="{FF2B5EF4-FFF2-40B4-BE49-F238E27FC236}">
                <a16:creationId xmlns:a16="http://schemas.microsoft.com/office/drawing/2014/main" id="{A904AACC-AB78-1D20-C8E0-CBCCC964A43D}"/>
              </a:ext>
            </a:extLst>
          </p:cNvPr>
          <p:cNvPicPr>
            <a:picLocks noChangeAspect="1"/>
          </p:cNvPicPr>
          <p:nvPr/>
        </p:nvPicPr>
        <p:blipFill>
          <a:blip r:embed="rId2"/>
          <a:stretch>
            <a:fillRect/>
          </a:stretch>
        </p:blipFill>
        <p:spPr>
          <a:xfrm>
            <a:off x="2407834" y="1433384"/>
            <a:ext cx="7772400" cy="5293203"/>
          </a:xfrm>
          <a:prstGeom prst="rect">
            <a:avLst/>
          </a:prstGeom>
        </p:spPr>
      </p:pic>
    </p:spTree>
    <p:extLst>
      <p:ext uri="{BB962C8B-B14F-4D97-AF65-F5344CB8AC3E}">
        <p14:creationId xmlns:p14="http://schemas.microsoft.com/office/powerpoint/2010/main" val="23281024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9E544-BA49-48D9-575F-9BD6D7AFC196}"/>
              </a:ext>
            </a:extLst>
          </p:cNvPr>
          <p:cNvSpPr>
            <a:spLocks noGrp="1"/>
          </p:cNvSpPr>
          <p:nvPr>
            <p:ph type="title"/>
          </p:nvPr>
        </p:nvSpPr>
        <p:spPr/>
        <p:txBody>
          <a:bodyPr/>
          <a:lstStyle/>
          <a:p>
            <a:r>
              <a:rPr lang="en-GB" dirty="0"/>
              <a:t>Phylogenetic trees</a:t>
            </a:r>
          </a:p>
        </p:txBody>
      </p:sp>
      <p:sp>
        <p:nvSpPr>
          <p:cNvPr id="3" name="Content Placeholder 2">
            <a:extLst>
              <a:ext uri="{FF2B5EF4-FFF2-40B4-BE49-F238E27FC236}">
                <a16:creationId xmlns:a16="http://schemas.microsoft.com/office/drawing/2014/main" id="{63C07EA4-42D8-86D1-C0E8-44A54825E716}"/>
              </a:ext>
            </a:extLst>
          </p:cNvPr>
          <p:cNvSpPr>
            <a:spLocks noGrp="1"/>
          </p:cNvSpPr>
          <p:nvPr>
            <p:ph idx="1"/>
          </p:nvPr>
        </p:nvSpPr>
        <p:spPr>
          <a:xfrm>
            <a:off x="838200" y="1834418"/>
            <a:ext cx="10515600" cy="4351338"/>
          </a:xfrm>
        </p:spPr>
        <p:txBody>
          <a:bodyPr/>
          <a:lstStyle/>
          <a:p>
            <a:pPr marL="0" indent="0">
              <a:buNone/>
            </a:pPr>
            <a:r>
              <a:rPr lang="en-GB" dirty="0"/>
              <a:t>The ‘</a:t>
            </a:r>
            <a:r>
              <a:rPr lang="en-GB" dirty="0" err="1"/>
              <a:t>phylo</a:t>
            </a:r>
            <a:r>
              <a:rPr lang="en-GB" dirty="0"/>
              <a:t>’ format in package ape</a:t>
            </a:r>
          </a:p>
        </p:txBody>
      </p:sp>
      <p:pic>
        <p:nvPicPr>
          <p:cNvPr id="4" name="Picture 3">
            <a:extLst>
              <a:ext uri="{FF2B5EF4-FFF2-40B4-BE49-F238E27FC236}">
                <a16:creationId xmlns:a16="http://schemas.microsoft.com/office/drawing/2014/main" id="{82C31A80-A01B-BD6E-800E-48E130109DC3}"/>
              </a:ext>
            </a:extLst>
          </p:cNvPr>
          <p:cNvPicPr>
            <a:picLocks noChangeAspect="1"/>
          </p:cNvPicPr>
          <p:nvPr/>
        </p:nvPicPr>
        <p:blipFill>
          <a:blip r:embed="rId2"/>
          <a:stretch>
            <a:fillRect/>
          </a:stretch>
        </p:blipFill>
        <p:spPr>
          <a:xfrm>
            <a:off x="-276513" y="3352429"/>
            <a:ext cx="4649953" cy="3747115"/>
          </a:xfrm>
          <a:prstGeom prst="rect">
            <a:avLst/>
          </a:prstGeom>
        </p:spPr>
      </p:pic>
      <p:pic>
        <p:nvPicPr>
          <p:cNvPr id="8" name="Picture 7" descr="A computer screen with white text&#10;&#10;Description automatically generated">
            <a:extLst>
              <a:ext uri="{FF2B5EF4-FFF2-40B4-BE49-F238E27FC236}">
                <a16:creationId xmlns:a16="http://schemas.microsoft.com/office/drawing/2014/main" id="{0008911C-9CE2-3088-4F71-6E5066CF7062}"/>
              </a:ext>
            </a:extLst>
          </p:cNvPr>
          <p:cNvPicPr>
            <a:picLocks noChangeAspect="1"/>
          </p:cNvPicPr>
          <p:nvPr/>
        </p:nvPicPr>
        <p:blipFill>
          <a:blip r:embed="rId3"/>
          <a:stretch>
            <a:fillRect/>
          </a:stretch>
        </p:blipFill>
        <p:spPr>
          <a:xfrm>
            <a:off x="838199" y="147679"/>
            <a:ext cx="10804015" cy="3581173"/>
          </a:xfrm>
          <a:prstGeom prst="rect">
            <a:avLst/>
          </a:prstGeom>
        </p:spPr>
      </p:pic>
    </p:spTree>
    <p:extLst>
      <p:ext uri="{BB962C8B-B14F-4D97-AF65-F5344CB8AC3E}">
        <p14:creationId xmlns:p14="http://schemas.microsoft.com/office/powerpoint/2010/main" val="21520812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915AF2-A053-D108-293A-FABB88D8F42A}"/>
              </a:ext>
            </a:extLst>
          </p:cNvPr>
          <p:cNvSpPr>
            <a:spLocks noGrp="1"/>
          </p:cNvSpPr>
          <p:nvPr>
            <p:ph type="title"/>
          </p:nvPr>
        </p:nvSpPr>
        <p:spPr/>
        <p:txBody>
          <a:bodyPr/>
          <a:lstStyle/>
          <a:p>
            <a:r>
              <a:rPr lang="en-GB" dirty="0"/>
              <a:t>Program</a:t>
            </a:r>
          </a:p>
        </p:txBody>
      </p:sp>
      <p:sp>
        <p:nvSpPr>
          <p:cNvPr id="3" name="Content Placeholder 2">
            <a:extLst>
              <a:ext uri="{FF2B5EF4-FFF2-40B4-BE49-F238E27FC236}">
                <a16:creationId xmlns:a16="http://schemas.microsoft.com/office/drawing/2014/main" id="{480B0692-7F06-9670-8314-BD5CEEF11EAB}"/>
              </a:ext>
            </a:extLst>
          </p:cNvPr>
          <p:cNvSpPr>
            <a:spLocks noGrp="1"/>
          </p:cNvSpPr>
          <p:nvPr>
            <p:ph idx="1"/>
          </p:nvPr>
        </p:nvSpPr>
        <p:spPr/>
        <p:txBody>
          <a:bodyPr/>
          <a:lstStyle/>
          <a:p>
            <a:r>
              <a:rPr lang="en-GB" dirty="0"/>
              <a:t>Phylogenetic data and phylogenetic trees</a:t>
            </a:r>
          </a:p>
          <a:p>
            <a:r>
              <a:rPr lang="en-GB" dirty="0"/>
              <a:t>Are species data independent?</a:t>
            </a:r>
          </a:p>
          <a:p>
            <a:r>
              <a:rPr lang="en-GB" dirty="0"/>
              <a:t>Phylogenetic independent contrasts</a:t>
            </a:r>
          </a:p>
          <a:p>
            <a:r>
              <a:rPr lang="en-GB" dirty="0"/>
              <a:t>Tests of phylogenetic signal</a:t>
            </a:r>
          </a:p>
          <a:p>
            <a:r>
              <a:rPr lang="en-GB" dirty="0"/>
              <a:t>Phylogenetic community structure</a:t>
            </a:r>
          </a:p>
        </p:txBody>
      </p:sp>
    </p:spTree>
    <p:extLst>
      <p:ext uri="{BB962C8B-B14F-4D97-AF65-F5344CB8AC3E}">
        <p14:creationId xmlns:p14="http://schemas.microsoft.com/office/powerpoint/2010/main" val="7225182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9E544-BA49-48D9-575F-9BD6D7AFC196}"/>
              </a:ext>
            </a:extLst>
          </p:cNvPr>
          <p:cNvSpPr>
            <a:spLocks noGrp="1"/>
          </p:cNvSpPr>
          <p:nvPr>
            <p:ph type="title"/>
          </p:nvPr>
        </p:nvSpPr>
        <p:spPr/>
        <p:txBody>
          <a:bodyPr/>
          <a:lstStyle/>
          <a:p>
            <a:r>
              <a:rPr lang="en-GB" dirty="0"/>
              <a:t>Phylogenetic trees</a:t>
            </a:r>
          </a:p>
        </p:txBody>
      </p:sp>
      <p:sp>
        <p:nvSpPr>
          <p:cNvPr id="3" name="Content Placeholder 2">
            <a:extLst>
              <a:ext uri="{FF2B5EF4-FFF2-40B4-BE49-F238E27FC236}">
                <a16:creationId xmlns:a16="http://schemas.microsoft.com/office/drawing/2014/main" id="{63C07EA4-42D8-86D1-C0E8-44A54825E716}"/>
              </a:ext>
            </a:extLst>
          </p:cNvPr>
          <p:cNvSpPr>
            <a:spLocks noGrp="1"/>
          </p:cNvSpPr>
          <p:nvPr>
            <p:ph idx="1"/>
          </p:nvPr>
        </p:nvSpPr>
        <p:spPr>
          <a:xfrm>
            <a:off x="838200" y="1834418"/>
            <a:ext cx="10515600" cy="4351338"/>
          </a:xfrm>
        </p:spPr>
        <p:txBody>
          <a:bodyPr/>
          <a:lstStyle/>
          <a:p>
            <a:pPr marL="0" indent="0">
              <a:buNone/>
            </a:pPr>
            <a:r>
              <a:rPr lang="en-GB" dirty="0"/>
              <a:t>The ‘</a:t>
            </a:r>
            <a:r>
              <a:rPr lang="en-GB" dirty="0" err="1"/>
              <a:t>phylo</a:t>
            </a:r>
            <a:r>
              <a:rPr lang="en-GB" dirty="0"/>
              <a:t>’ format in package ape</a:t>
            </a:r>
          </a:p>
        </p:txBody>
      </p:sp>
      <p:pic>
        <p:nvPicPr>
          <p:cNvPr id="4" name="Picture 3">
            <a:extLst>
              <a:ext uri="{FF2B5EF4-FFF2-40B4-BE49-F238E27FC236}">
                <a16:creationId xmlns:a16="http://schemas.microsoft.com/office/drawing/2014/main" id="{82C31A80-A01B-BD6E-800E-48E130109DC3}"/>
              </a:ext>
            </a:extLst>
          </p:cNvPr>
          <p:cNvPicPr>
            <a:picLocks noChangeAspect="1"/>
          </p:cNvPicPr>
          <p:nvPr/>
        </p:nvPicPr>
        <p:blipFill>
          <a:blip r:embed="rId2"/>
          <a:stretch>
            <a:fillRect/>
          </a:stretch>
        </p:blipFill>
        <p:spPr>
          <a:xfrm>
            <a:off x="444456" y="2886436"/>
            <a:ext cx="4649953" cy="3747115"/>
          </a:xfrm>
          <a:prstGeom prst="rect">
            <a:avLst/>
          </a:prstGeom>
        </p:spPr>
      </p:pic>
      <p:pic>
        <p:nvPicPr>
          <p:cNvPr id="6" name="Picture 5" descr="A black background with white numbers&#10;&#10;Description automatically generated">
            <a:extLst>
              <a:ext uri="{FF2B5EF4-FFF2-40B4-BE49-F238E27FC236}">
                <a16:creationId xmlns:a16="http://schemas.microsoft.com/office/drawing/2014/main" id="{7F24E25C-65C5-A1AA-F6DA-9B674B13B077}"/>
              </a:ext>
            </a:extLst>
          </p:cNvPr>
          <p:cNvPicPr>
            <a:picLocks noChangeAspect="1"/>
          </p:cNvPicPr>
          <p:nvPr/>
        </p:nvPicPr>
        <p:blipFill>
          <a:blip r:embed="rId3"/>
          <a:stretch>
            <a:fillRect/>
          </a:stretch>
        </p:blipFill>
        <p:spPr>
          <a:xfrm>
            <a:off x="6354687" y="1027905"/>
            <a:ext cx="4449793" cy="3869385"/>
          </a:xfrm>
          <a:prstGeom prst="rect">
            <a:avLst/>
          </a:prstGeom>
        </p:spPr>
      </p:pic>
      <p:sp>
        <p:nvSpPr>
          <p:cNvPr id="5" name="TextBox 4">
            <a:extLst>
              <a:ext uri="{FF2B5EF4-FFF2-40B4-BE49-F238E27FC236}">
                <a16:creationId xmlns:a16="http://schemas.microsoft.com/office/drawing/2014/main" id="{61AFB713-43EE-6B1F-C184-42AD291E97A7}"/>
              </a:ext>
            </a:extLst>
          </p:cNvPr>
          <p:cNvSpPr txBox="1"/>
          <p:nvPr/>
        </p:nvSpPr>
        <p:spPr>
          <a:xfrm>
            <a:off x="4642338" y="5679831"/>
            <a:ext cx="301686" cy="369332"/>
          </a:xfrm>
          <a:prstGeom prst="rect">
            <a:avLst/>
          </a:prstGeom>
          <a:noFill/>
        </p:spPr>
        <p:txBody>
          <a:bodyPr wrap="none" rtlCol="0">
            <a:spAutoFit/>
          </a:bodyPr>
          <a:lstStyle/>
          <a:p>
            <a:r>
              <a:rPr lang="en-GB" dirty="0"/>
              <a:t>1</a:t>
            </a:r>
          </a:p>
        </p:txBody>
      </p:sp>
      <p:sp>
        <p:nvSpPr>
          <p:cNvPr id="7" name="TextBox 6">
            <a:extLst>
              <a:ext uri="{FF2B5EF4-FFF2-40B4-BE49-F238E27FC236}">
                <a16:creationId xmlns:a16="http://schemas.microsoft.com/office/drawing/2014/main" id="{45E4E291-61AB-1339-EE75-E31C61337E72}"/>
              </a:ext>
            </a:extLst>
          </p:cNvPr>
          <p:cNvSpPr txBox="1"/>
          <p:nvPr/>
        </p:nvSpPr>
        <p:spPr>
          <a:xfrm>
            <a:off x="4646001" y="4897291"/>
            <a:ext cx="301686" cy="369332"/>
          </a:xfrm>
          <a:prstGeom prst="rect">
            <a:avLst/>
          </a:prstGeom>
          <a:noFill/>
        </p:spPr>
        <p:txBody>
          <a:bodyPr wrap="none" rtlCol="0">
            <a:spAutoFit/>
          </a:bodyPr>
          <a:lstStyle/>
          <a:p>
            <a:r>
              <a:rPr lang="en-GB" dirty="0"/>
              <a:t>2</a:t>
            </a:r>
          </a:p>
        </p:txBody>
      </p:sp>
      <p:sp>
        <p:nvSpPr>
          <p:cNvPr id="9" name="TextBox 8">
            <a:extLst>
              <a:ext uri="{FF2B5EF4-FFF2-40B4-BE49-F238E27FC236}">
                <a16:creationId xmlns:a16="http://schemas.microsoft.com/office/drawing/2014/main" id="{38195E2F-5469-8620-94EF-F71754D34D7A}"/>
              </a:ext>
            </a:extLst>
          </p:cNvPr>
          <p:cNvSpPr txBox="1"/>
          <p:nvPr/>
        </p:nvSpPr>
        <p:spPr>
          <a:xfrm>
            <a:off x="4642338" y="4098468"/>
            <a:ext cx="301686" cy="369332"/>
          </a:xfrm>
          <a:prstGeom prst="rect">
            <a:avLst/>
          </a:prstGeom>
          <a:noFill/>
        </p:spPr>
        <p:txBody>
          <a:bodyPr wrap="none" rtlCol="0">
            <a:spAutoFit/>
          </a:bodyPr>
          <a:lstStyle/>
          <a:p>
            <a:r>
              <a:rPr lang="en-GB" dirty="0"/>
              <a:t>3</a:t>
            </a:r>
          </a:p>
        </p:txBody>
      </p:sp>
      <p:sp>
        <p:nvSpPr>
          <p:cNvPr id="10" name="TextBox 9">
            <a:extLst>
              <a:ext uri="{FF2B5EF4-FFF2-40B4-BE49-F238E27FC236}">
                <a16:creationId xmlns:a16="http://schemas.microsoft.com/office/drawing/2014/main" id="{F2DFCACD-338A-720C-4EBC-D3FF96FC93A1}"/>
              </a:ext>
            </a:extLst>
          </p:cNvPr>
          <p:cNvSpPr txBox="1"/>
          <p:nvPr/>
        </p:nvSpPr>
        <p:spPr>
          <a:xfrm>
            <a:off x="4642338" y="3307786"/>
            <a:ext cx="301686" cy="369332"/>
          </a:xfrm>
          <a:prstGeom prst="rect">
            <a:avLst/>
          </a:prstGeom>
          <a:noFill/>
        </p:spPr>
        <p:txBody>
          <a:bodyPr wrap="none" rtlCol="0">
            <a:spAutoFit/>
          </a:bodyPr>
          <a:lstStyle/>
          <a:p>
            <a:r>
              <a:rPr lang="en-GB" dirty="0"/>
              <a:t>4</a:t>
            </a:r>
          </a:p>
        </p:txBody>
      </p:sp>
      <p:sp>
        <p:nvSpPr>
          <p:cNvPr id="11" name="TextBox 10">
            <a:extLst>
              <a:ext uri="{FF2B5EF4-FFF2-40B4-BE49-F238E27FC236}">
                <a16:creationId xmlns:a16="http://schemas.microsoft.com/office/drawing/2014/main" id="{1B9027EE-2C4E-ABF6-4500-D74F3F1582E3}"/>
              </a:ext>
            </a:extLst>
          </p:cNvPr>
          <p:cNvSpPr txBox="1"/>
          <p:nvPr/>
        </p:nvSpPr>
        <p:spPr>
          <a:xfrm>
            <a:off x="1093176" y="4527959"/>
            <a:ext cx="301686" cy="369332"/>
          </a:xfrm>
          <a:prstGeom prst="rect">
            <a:avLst/>
          </a:prstGeom>
          <a:noFill/>
        </p:spPr>
        <p:txBody>
          <a:bodyPr wrap="none" rtlCol="0">
            <a:spAutoFit/>
          </a:bodyPr>
          <a:lstStyle/>
          <a:p>
            <a:r>
              <a:rPr lang="en-GB" dirty="0"/>
              <a:t>5</a:t>
            </a:r>
          </a:p>
        </p:txBody>
      </p:sp>
      <p:sp>
        <p:nvSpPr>
          <p:cNvPr id="12" name="TextBox 11">
            <a:extLst>
              <a:ext uri="{FF2B5EF4-FFF2-40B4-BE49-F238E27FC236}">
                <a16:creationId xmlns:a16="http://schemas.microsoft.com/office/drawing/2014/main" id="{069310E8-F6CD-E740-D5BB-37BBCBC029D8}"/>
              </a:ext>
            </a:extLst>
          </p:cNvPr>
          <p:cNvSpPr txBox="1"/>
          <p:nvPr/>
        </p:nvSpPr>
        <p:spPr>
          <a:xfrm>
            <a:off x="3487797" y="5288159"/>
            <a:ext cx="301686" cy="369332"/>
          </a:xfrm>
          <a:prstGeom prst="rect">
            <a:avLst/>
          </a:prstGeom>
          <a:noFill/>
        </p:spPr>
        <p:txBody>
          <a:bodyPr wrap="none" rtlCol="0">
            <a:spAutoFit/>
          </a:bodyPr>
          <a:lstStyle/>
          <a:p>
            <a:r>
              <a:rPr lang="en-GB" dirty="0"/>
              <a:t>6</a:t>
            </a:r>
          </a:p>
        </p:txBody>
      </p:sp>
      <p:sp>
        <p:nvSpPr>
          <p:cNvPr id="13" name="TextBox 12">
            <a:extLst>
              <a:ext uri="{FF2B5EF4-FFF2-40B4-BE49-F238E27FC236}">
                <a16:creationId xmlns:a16="http://schemas.microsoft.com/office/drawing/2014/main" id="{09CAFD83-2BDC-FA1D-B016-4DBDD895B1F8}"/>
              </a:ext>
            </a:extLst>
          </p:cNvPr>
          <p:cNvSpPr txBox="1"/>
          <p:nvPr/>
        </p:nvSpPr>
        <p:spPr>
          <a:xfrm>
            <a:off x="2696307" y="3714906"/>
            <a:ext cx="301686" cy="369332"/>
          </a:xfrm>
          <a:prstGeom prst="rect">
            <a:avLst/>
          </a:prstGeom>
          <a:noFill/>
        </p:spPr>
        <p:txBody>
          <a:bodyPr wrap="none" rtlCol="0">
            <a:spAutoFit/>
          </a:bodyPr>
          <a:lstStyle/>
          <a:p>
            <a:r>
              <a:rPr lang="en-GB" dirty="0"/>
              <a:t>7</a:t>
            </a:r>
          </a:p>
        </p:txBody>
      </p:sp>
    </p:spTree>
    <p:extLst>
      <p:ext uri="{BB962C8B-B14F-4D97-AF65-F5344CB8AC3E}">
        <p14:creationId xmlns:p14="http://schemas.microsoft.com/office/powerpoint/2010/main" val="465389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9E544-BA49-48D9-575F-9BD6D7AFC196}"/>
              </a:ext>
            </a:extLst>
          </p:cNvPr>
          <p:cNvSpPr>
            <a:spLocks noGrp="1"/>
          </p:cNvSpPr>
          <p:nvPr>
            <p:ph type="title"/>
          </p:nvPr>
        </p:nvSpPr>
        <p:spPr/>
        <p:txBody>
          <a:bodyPr/>
          <a:lstStyle/>
          <a:p>
            <a:r>
              <a:rPr lang="en-GB" dirty="0"/>
              <a:t>Are species data independent?</a:t>
            </a:r>
          </a:p>
        </p:txBody>
      </p:sp>
      <p:sp>
        <p:nvSpPr>
          <p:cNvPr id="3" name="Content Placeholder 2">
            <a:extLst>
              <a:ext uri="{FF2B5EF4-FFF2-40B4-BE49-F238E27FC236}">
                <a16:creationId xmlns:a16="http://schemas.microsoft.com/office/drawing/2014/main" id="{63C07EA4-42D8-86D1-C0E8-44A54825E716}"/>
              </a:ext>
            </a:extLst>
          </p:cNvPr>
          <p:cNvSpPr>
            <a:spLocks noGrp="1"/>
          </p:cNvSpPr>
          <p:nvPr>
            <p:ph idx="1"/>
          </p:nvPr>
        </p:nvSpPr>
        <p:spPr>
          <a:xfrm>
            <a:off x="838200" y="1834418"/>
            <a:ext cx="10515600" cy="4351338"/>
          </a:xfrm>
        </p:spPr>
        <p:txBody>
          <a:bodyPr/>
          <a:lstStyle/>
          <a:p>
            <a:pPr marL="0" indent="0">
              <a:buNone/>
            </a:pPr>
            <a:r>
              <a:rPr lang="en-GB" dirty="0"/>
              <a:t>(And what does that have to do with phylogeny?)</a:t>
            </a:r>
          </a:p>
        </p:txBody>
      </p:sp>
    </p:spTree>
    <p:extLst>
      <p:ext uri="{BB962C8B-B14F-4D97-AF65-F5344CB8AC3E}">
        <p14:creationId xmlns:p14="http://schemas.microsoft.com/office/powerpoint/2010/main" val="26615223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9E544-BA49-48D9-575F-9BD6D7AFC196}"/>
              </a:ext>
            </a:extLst>
          </p:cNvPr>
          <p:cNvSpPr>
            <a:spLocks noGrp="1"/>
          </p:cNvSpPr>
          <p:nvPr>
            <p:ph type="title"/>
          </p:nvPr>
        </p:nvSpPr>
        <p:spPr/>
        <p:txBody>
          <a:bodyPr/>
          <a:lstStyle/>
          <a:p>
            <a:r>
              <a:rPr lang="en-GB" dirty="0"/>
              <a:t>Are species data independent?</a:t>
            </a:r>
          </a:p>
        </p:txBody>
      </p:sp>
      <p:sp>
        <p:nvSpPr>
          <p:cNvPr id="3" name="Content Placeholder 2">
            <a:extLst>
              <a:ext uri="{FF2B5EF4-FFF2-40B4-BE49-F238E27FC236}">
                <a16:creationId xmlns:a16="http://schemas.microsoft.com/office/drawing/2014/main" id="{63C07EA4-42D8-86D1-C0E8-44A54825E716}"/>
              </a:ext>
            </a:extLst>
          </p:cNvPr>
          <p:cNvSpPr>
            <a:spLocks noGrp="1"/>
          </p:cNvSpPr>
          <p:nvPr>
            <p:ph idx="1"/>
          </p:nvPr>
        </p:nvSpPr>
        <p:spPr>
          <a:xfrm>
            <a:off x="838200" y="1406769"/>
            <a:ext cx="10515600" cy="4778987"/>
          </a:xfrm>
        </p:spPr>
        <p:txBody>
          <a:bodyPr/>
          <a:lstStyle/>
          <a:p>
            <a:pPr marL="0" indent="0">
              <a:buNone/>
            </a:pPr>
            <a:r>
              <a:rPr lang="en-GB" dirty="0"/>
              <a:t>(And what does that have to do with phylogeny?)</a:t>
            </a:r>
          </a:p>
        </p:txBody>
      </p:sp>
      <p:pic>
        <p:nvPicPr>
          <p:cNvPr id="4" name="Picture 3">
            <a:extLst>
              <a:ext uri="{FF2B5EF4-FFF2-40B4-BE49-F238E27FC236}">
                <a16:creationId xmlns:a16="http://schemas.microsoft.com/office/drawing/2014/main" id="{051A5916-8C00-6F0E-25C9-FD691C16A8B5}"/>
              </a:ext>
            </a:extLst>
          </p:cNvPr>
          <p:cNvPicPr>
            <a:picLocks noChangeAspect="1"/>
          </p:cNvPicPr>
          <p:nvPr/>
        </p:nvPicPr>
        <p:blipFill rotWithShape="1">
          <a:blip r:embed="rId2"/>
          <a:srcRect b="4287"/>
          <a:stretch/>
        </p:blipFill>
        <p:spPr>
          <a:xfrm>
            <a:off x="2145323" y="2169501"/>
            <a:ext cx="5594838" cy="4016255"/>
          </a:xfrm>
          <a:prstGeom prst="rect">
            <a:avLst/>
          </a:prstGeom>
        </p:spPr>
      </p:pic>
    </p:spTree>
    <p:extLst>
      <p:ext uri="{BB962C8B-B14F-4D97-AF65-F5344CB8AC3E}">
        <p14:creationId xmlns:p14="http://schemas.microsoft.com/office/powerpoint/2010/main" val="28001742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79601" y="2133600"/>
            <a:ext cx="2408655" cy="264160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48209" y="1138767"/>
            <a:ext cx="5294290" cy="4631267"/>
          </a:xfrm>
          <a:prstGeom prst="rect">
            <a:avLst/>
          </a:prstGeom>
        </p:spPr>
      </p:pic>
      <p:sp>
        <p:nvSpPr>
          <p:cNvPr id="5" name="TextBox 4"/>
          <p:cNvSpPr txBox="1"/>
          <p:nvPr/>
        </p:nvSpPr>
        <p:spPr>
          <a:xfrm>
            <a:off x="1879601" y="6316133"/>
            <a:ext cx="1755545" cy="369332"/>
          </a:xfrm>
          <a:prstGeom prst="rect">
            <a:avLst/>
          </a:prstGeom>
          <a:noFill/>
        </p:spPr>
        <p:txBody>
          <a:bodyPr wrap="none" rtlCol="0">
            <a:spAutoFit/>
          </a:bodyPr>
          <a:lstStyle/>
          <a:p>
            <a:r>
              <a:rPr lang="en-US" dirty="0" err="1"/>
              <a:t>Felsenstein</a:t>
            </a:r>
            <a:r>
              <a:rPr lang="en-US" dirty="0"/>
              <a:t> 1985</a:t>
            </a:r>
          </a:p>
        </p:txBody>
      </p:sp>
      <p:sp>
        <p:nvSpPr>
          <p:cNvPr id="4" name="Title 3">
            <a:extLst>
              <a:ext uri="{FF2B5EF4-FFF2-40B4-BE49-F238E27FC236}">
                <a16:creationId xmlns:a16="http://schemas.microsoft.com/office/drawing/2014/main" id="{56218B28-21D1-1A8B-710C-AE478594ED46}"/>
              </a:ext>
            </a:extLst>
          </p:cNvPr>
          <p:cNvSpPr>
            <a:spLocks noGrp="1"/>
          </p:cNvSpPr>
          <p:nvPr>
            <p:ph type="title"/>
          </p:nvPr>
        </p:nvSpPr>
        <p:spPr/>
        <p:txBody>
          <a:bodyPr/>
          <a:lstStyle/>
          <a:p>
            <a:r>
              <a:rPr lang="en-GB" dirty="0"/>
              <a:t>Are species data independent?</a:t>
            </a:r>
          </a:p>
        </p:txBody>
      </p:sp>
    </p:spTree>
    <p:extLst>
      <p:ext uri="{BB962C8B-B14F-4D97-AF65-F5344CB8AC3E}">
        <p14:creationId xmlns:p14="http://schemas.microsoft.com/office/powerpoint/2010/main" val="1525140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79601" y="2133600"/>
            <a:ext cx="2408655" cy="264160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457586" y="1117600"/>
            <a:ext cx="5651557" cy="4673601"/>
          </a:xfrm>
          <a:prstGeom prst="rect">
            <a:avLst/>
          </a:prstGeom>
        </p:spPr>
      </p:pic>
      <p:sp>
        <p:nvSpPr>
          <p:cNvPr id="5" name="TextBox 4"/>
          <p:cNvSpPr txBox="1"/>
          <p:nvPr/>
        </p:nvSpPr>
        <p:spPr>
          <a:xfrm>
            <a:off x="1879601" y="6316133"/>
            <a:ext cx="1755545" cy="369332"/>
          </a:xfrm>
          <a:prstGeom prst="rect">
            <a:avLst/>
          </a:prstGeom>
          <a:noFill/>
        </p:spPr>
        <p:txBody>
          <a:bodyPr wrap="none" rtlCol="0">
            <a:spAutoFit/>
          </a:bodyPr>
          <a:lstStyle/>
          <a:p>
            <a:r>
              <a:rPr lang="en-US" dirty="0" err="1"/>
              <a:t>Felsenstein</a:t>
            </a:r>
            <a:r>
              <a:rPr lang="en-US" dirty="0"/>
              <a:t> 1985</a:t>
            </a:r>
          </a:p>
        </p:txBody>
      </p:sp>
      <p:sp>
        <p:nvSpPr>
          <p:cNvPr id="3" name="Title 2">
            <a:extLst>
              <a:ext uri="{FF2B5EF4-FFF2-40B4-BE49-F238E27FC236}">
                <a16:creationId xmlns:a16="http://schemas.microsoft.com/office/drawing/2014/main" id="{FE028852-4169-CE54-6874-50BC4F991799}"/>
              </a:ext>
            </a:extLst>
          </p:cNvPr>
          <p:cNvSpPr>
            <a:spLocks noGrp="1"/>
          </p:cNvSpPr>
          <p:nvPr>
            <p:ph type="title"/>
          </p:nvPr>
        </p:nvSpPr>
        <p:spPr/>
        <p:txBody>
          <a:bodyPr/>
          <a:lstStyle/>
          <a:p>
            <a:r>
              <a:rPr lang="en-GB" dirty="0"/>
              <a:t>Are species data independent?</a:t>
            </a:r>
          </a:p>
        </p:txBody>
      </p:sp>
    </p:spTree>
    <p:extLst>
      <p:ext uri="{BB962C8B-B14F-4D97-AF65-F5344CB8AC3E}">
        <p14:creationId xmlns:p14="http://schemas.microsoft.com/office/powerpoint/2010/main" val="13550088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a:t>When we compare species we need to account for phylogeny because:</a:t>
            </a:r>
          </a:p>
          <a:p>
            <a:pPr marL="914400" lvl="1" indent="-514350">
              <a:buFont typeface="+mj-lt"/>
              <a:buAutoNum type="arabicPeriod"/>
            </a:pPr>
            <a:r>
              <a:rPr lang="en-US" dirty="0"/>
              <a:t>Our datapoints are </a:t>
            </a:r>
            <a:r>
              <a:rPr lang="en-US" b="1" dirty="0"/>
              <a:t>not independent</a:t>
            </a:r>
            <a:r>
              <a:rPr lang="en-US" dirty="0"/>
              <a:t>			</a:t>
            </a:r>
          </a:p>
          <a:p>
            <a:pPr marL="0" indent="0">
              <a:buNone/>
            </a:pPr>
            <a:endParaRPr lang="en-US" dirty="0"/>
          </a:p>
        </p:txBody>
      </p:sp>
      <p:sp>
        <p:nvSpPr>
          <p:cNvPr id="9" name="Title 2">
            <a:extLst>
              <a:ext uri="{FF2B5EF4-FFF2-40B4-BE49-F238E27FC236}">
                <a16:creationId xmlns:a16="http://schemas.microsoft.com/office/drawing/2014/main" id="{43D5C7C5-4C65-4C36-AD91-680D4B7EC340}"/>
              </a:ext>
            </a:extLst>
          </p:cNvPr>
          <p:cNvSpPr>
            <a:spLocks noGrp="1"/>
          </p:cNvSpPr>
          <p:nvPr>
            <p:ph type="title"/>
          </p:nvPr>
        </p:nvSpPr>
        <p:spPr>
          <a:xfrm>
            <a:off x="838200" y="365125"/>
            <a:ext cx="10515600" cy="1325563"/>
          </a:xfrm>
        </p:spPr>
        <p:txBody>
          <a:bodyPr/>
          <a:lstStyle/>
          <a:p>
            <a:r>
              <a:rPr lang="en-GB" dirty="0"/>
              <a:t>Are species data independent?</a:t>
            </a:r>
          </a:p>
        </p:txBody>
      </p:sp>
    </p:spTree>
    <p:extLst>
      <p:ext uri="{BB962C8B-B14F-4D97-AF65-F5344CB8AC3E}">
        <p14:creationId xmlns:p14="http://schemas.microsoft.com/office/powerpoint/2010/main" val="24895415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Phylogenetic independent contrasts</a:t>
            </a:r>
          </a:p>
        </p:txBody>
      </p:sp>
      <p:sp>
        <p:nvSpPr>
          <p:cNvPr id="3" name="Rectangle 2">
            <a:extLst>
              <a:ext uri="{FF2B5EF4-FFF2-40B4-BE49-F238E27FC236}">
                <a16:creationId xmlns:a16="http://schemas.microsoft.com/office/drawing/2014/main" id="{1AB2CE91-42C7-8142-9D67-F35738351C1C}"/>
              </a:ext>
            </a:extLst>
          </p:cNvPr>
          <p:cNvSpPr/>
          <p:nvPr/>
        </p:nvSpPr>
        <p:spPr>
          <a:xfrm>
            <a:off x="6354792" y="1794295"/>
            <a:ext cx="3856008" cy="4037163"/>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282D245B-A474-E24D-BF5D-7B919A5AD578}"/>
              </a:ext>
            </a:extLst>
          </p:cNvPr>
          <p:cNvSpPr/>
          <p:nvPr/>
        </p:nvSpPr>
        <p:spPr>
          <a:xfrm>
            <a:off x="4838700" y="2185989"/>
            <a:ext cx="971550" cy="300037"/>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6" name="Rectangle 5">
            <a:extLst>
              <a:ext uri="{FF2B5EF4-FFF2-40B4-BE49-F238E27FC236}">
                <a16:creationId xmlns:a16="http://schemas.microsoft.com/office/drawing/2014/main" id="{5E3AEC93-CFCA-2D4F-A11B-9A9D78B3DA61}"/>
              </a:ext>
            </a:extLst>
          </p:cNvPr>
          <p:cNvSpPr/>
          <p:nvPr/>
        </p:nvSpPr>
        <p:spPr>
          <a:xfrm>
            <a:off x="4848220" y="2967045"/>
            <a:ext cx="971550" cy="300037"/>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7" name="Rectangle 6">
            <a:extLst>
              <a:ext uri="{FF2B5EF4-FFF2-40B4-BE49-F238E27FC236}">
                <a16:creationId xmlns:a16="http://schemas.microsoft.com/office/drawing/2014/main" id="{2466E757-9ECB-8A4C-ACFA-5944B61EBEFB}"/>
              </a:ext>
            </a:extLst>
          </p:cNvPr>
          <p:cNvSpPr/>
          <p:nvPr/>
        </p:nvSpPr>
        <p:spPr>
          <a:xfrm>
            <a:off x="4914893" y="3762389"/>
            <a:ext cx="971550" cy="300037"/>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8" name="Rectangle 7">
            <a:extLst>
              <a:ext uri="{FF2B5EF4-FFF2-40B4-BE49-F238E27FC236}">
                <a16:creationId xmlns:a16="http://schemas.microsoft.com/office/drawing/2014/main" id="{8020EF34-5E97-BF45-B0A8-0509CB05BA50}"/>
              </a:ext>
            </a:extLst>
          </p:cNvPr>
          <p:cNvSpPr/>
          <p:nvPr/>
        </p:nvSpPr>
        <p:spPr>
          <a:xfrm>
            <a:off x="4938701" y="4529155"/>
            <a:ext cx="971550" cy="300037"/>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pic>
        <p:nvPicPr>
          <p:cNvPr id="5" name="Picture 4">
            <a:extLst>
              <a:ext uri="{FF2B5EF4-FFF2-40B4-BE49-F238E27FC236}">
                <a16:creationId xmlns:a16="http://schemas.microsoft.com/office/drawing/2014/main" id="{0C3F7D50-2571-4B7B-8DFA-874D65DCC367}"/>
              </a:ext>
            </a:extLst>
          </p:cNvPr>
          <p:cNvPicPr>
            <a:picLocks noChangeAspect="1"/>
          </p:cNvPicPr>
          <p:nvPr/>
        </p:nvPicPr>
        <p:blipFill>
          <a:blip r:embed="rId2"/>
          <a:stretch>
            <a:fillRect/>
          </a:stretch>
        </p:blipFill>
        <p:spPr>
          <a:xfrm>
            <a:off x="1328737" y="2109787"/>
            <a:ext cx="9534525" cy="2638425"/>
          </a:xfrm>
          <a:prstGeom prst="rect">
            <a:avLst/>
          </a:prstGeom>
        </p:spPr>
      </p:pic>
    </p:spTree>
    <p:extLst>
      <p:ext uri="{BB962C8B-B14F-4D97-AF65-F5344CB8AC3E}">
        <p14:creationId xmlns:p14="http://schemas.microsoft.com/office/powerpoint/2010/main" val="8630339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Independent contrasts</a:t>
            </a:r>
          </a:p>
        </p:txBody>
      </p:sp>
      <p:pic>
        <p:nvPicPr>
          <p:cNvPr id="5" name="Picture 4">
            <a:extLst>
              <a:ext uri="{FF2B5EF4-FFF2-40B4-BE49-F238E27FC236}">
                <a16:creationId xmlns:a16="http://schemas.microsoft.com/office/drawing/2014/main" id="{07FC66FB-9F90-AA42-A2EF-A83AE022E6AF}"/>
              </a:ext>
            </a:extLst>
          </p:cNvPr>
          <p:cNvPicPr/>
          <p:nvPr/>
        </p:nvPicPr>
        <p:blipFill>
          <a:blip r:embed="rId3" cstate="screen">
            <a:extLst>
              <a:ext uri="{28A0092B-C50C-407E-A947-70E740481C1C}">
                <a14:useLocalDpi xmlns:a14="http://schemas.microsoft.com/office/drawing/2010/main"/>
              </a:ext>
            </a:extLst>
          </a:blip>
          <a:stretch>
            <a:fillRect/>
          </a:stretch>
        </p:blipFill>
        <p:spPr>
          <a:xfrm>
            <a:off x="2541918" y="2001330"/>
            <a:ext cx="7280693" cy="3467819"/>
          </a:xfrm>
          <a:prstGeom prst="rect">
            <a:avLst/>
          </a:prstGeom>
        </p:spPr>
      </p:pic>
      <p:sp>
        <p:nvSpPr>
          <p:cNvPr id="3" name="Rectangle 2">
            <a:extLst>
              <a:ext uri="{FF2B5EF4-FFF2-40B4-BE49-F238E27FC236}">
                <a16:creationId xmlns:a16="http://schemas.microsoft.com/office/drawing/2014/main" id="{1AB2CE91-42C7-8142-9D67-F35738351C1C}"/>
              </a:ext>
            </a:extLst>
          </p:cNvPr>
          <p:cNvSpPr/>
          <p:nvPr/>
        </p:nvSpPr>
        <p:spPr>
          <a:xfrm>
            <a:off x="6354792" y="1794295"/>
            <a:ext cx="3856008" cy="4037163"/>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282D245B-A474-E24D-BF5D-7B919A5AD578}"/>
              </a:ext>
            </a:extLst>
          </p:cNvPr>
          <p:cNvSpPr/>
          <p:nvPr/>
        </p:nvSpPr>
        <p:spPr>
          <a:xfrm>
            <a:off x="4838700" y="2185989"/>
            <a:ext cx="971550" cy="300037"/>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6" name="Rectangle 5">
            <a:extLst>
              <a:ext uri="{FF2B5EF4-FFF2-40B4-BE49-F238E27FC236}">
                <a16:creationId xmlns:a16="http://schemas.microsoft.com/office/drawing/2014/main" id="{5E3AEC93-CFCA-2D4F-A11B-9A9D78B3DA61}"/>
              </a:ext>
            </a:extLst>
          </p:cNvPr>
          <p:cNvSpPr/>
          <p:nvPr/>
        </p:nvSpPr>
        <p:spPr>
          <a:xfrm>
            <a:off x="4848220" y="2967045"/>
            <a:ext cx="971550" cy="300037"/>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7" name="Rectangle 6">
            <a:extLst>
              <a:ext uri="{FF2B5EF4-FFF2-40B4-BE49-F238E27FC236}">
                <a16:creationId xmlns:a16="http://schemas.microsoft.com/office/drawing/2014/main" id="{2466E757-9ECB-8A4C-ACFA-5944B61EBEFB}"/>
              </a:ext>
            </a:extLst>
          </p:cNvPr>
          <p:cNvSpPr/>
          <p:nvPr/>
        </p:nvSpPr>
        <p:spPr>
          <a:xfrm>
            <a:off x="4914893" y="3762389"/>
            <a:ext cx="971550" cy="300037"/>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8" name="Rectangle 7">
            <a:extLst>
              <a:ext uri="{FF2B5EF4-FFF2-40B4-BE49-F238E27FC236}">
                <a16:creationId xmlns:a16="http://schemas.microsoft.com/office/drawing/2014/main" id="{8020EF34-5E97-BF45-B0A8-0509CB05BA50}"/>
              </a:ext>
            </a:extLst>
          </p:cNvPr>
          <p:cNvSpPr/>
          <p:nvPr/>
        </p:nvSpPr>
        <p:spPr>
          <a:xfrm>
            <a:off x="4938701" y="4529155"/>
            <a:ext cx="971550" cy="300037"/>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9" name="TextBox 8">
            <a:extLst>
              <a:ext uri="{FF2B5EF4-FFF2-40B4-BE49-F238E27FC236}">
                <a16:creationId xmlns:a16="http://schemas.microsoft.com/office/drawing/2014/main" id="{EB679B1A-FCDF-8041-8277-DA70B1505360}"/>
              </a:ext>
            </a:extLst>
          </p:cNvPr>
          <p:cNvSpPr txBox="1"/>
          <p:nvPr/>
        </p:nvSpPr>
        <p:spPr>
          <a:xfrm>
            <a:off x="4914893" y="1624673"/>
            <a:ext cx="304892" cy="369332"/>
          </a:xfrm>
          <a:prstGeom prst="rect">
            <a:avLst/>
          </a:prstGeom>
          <a:noFill/>
        </p:spPr>
        <p:txBody>
          <a:bodyPr wrap="none" rtlCol="0">
            <a:spAutoFit/>
          </a:bodyPr>
          <a:lstStyle/>
          <a:p>
            <a:r>
              <a:rPr lang="en-GB" dirty="0"/>
              <a:t>X</a:t>
            </a:r>
          </a:p>
        </p:txBody>
      </p:sp>
      <p:sp>
        <p:nvSpPr>
          <p:cNvPr id="10" name="TextBox 9">
            <a:extLst>
              <a:ext uri="{FF2B5EF4-FFF2-40B4-BE49-F238E27FC236}">
                <a16:creationId xmlns:a16="http://schemas.microsoft.com/office/drawing/2014/main" id="{53E4B386-7578-4D4F-A21C-E4C65922719A}"/>
              </a:ext>
            </a:extLst>
          </p:cNvPr>
          <p:cNvSpPr txBox="1"/>
          <p:nvPr/>
        </p:nvSpPr>
        <p:spPr>
          <a:xfrm>
            <a:off x="5272030" y="1624673"/>
            <a:ext cx="304892" cy="369332"/>
          </a:xfrm>
          <a:prstGeom prst="rect">
            <a:avLst/>
          </a:prstGeom>
          <a:noFill/>
        </p:spPr>
        <p:txBody>
          <a:bodyPr wrap="none" rtlCol="0">
            <a:spAutoFit/>
          </a:bodyPr>
          <a:lstStyle/>
          <a:p>
            <a:r>
              <a:rPr lang="en-GB" dirty="0"/>
              <a:t>Y</a:t>
            </a:r>
          </a:p>
        </p:txBody>
      </p:sp>
      <p:pic>
        <p:nvPicPr>
          <p:cNvPr id="11" name="Picture 10">
            <a:extLst>
              <a:ext uri="{FF2B5EF4-FFF2-40B4-BE49-F238E27FC236}">
                <a16:creationId xmlns:a16="http://schemas.microsoft.com/office/drawing/2014/main" id="{AA0CB77C-D0D9-4080-9BFA-84E4825C805A}"/>
              </a:ext>
            </a:extLst>
          </p:cNvPr>
          <p:cNvPicPr>
            <a:picLocks noChangeAspect="1"/>
          </p:cNvPicPr>
          <p:nvPr/>
        </p:nvPicPr>
        <p:blipFill>
          <a:blip r:embed="rId4"/>
          <a:stretch>
            <a:fillRect/>
          </a:stretch>
        </p:blipFill>
        <p:spPr>
          <a:xfrm>
            <a:off x="6440243" y="1429292"/>
            <a:ext cx="5072775" cy="4039857"/>
          </a:xfrm>
          <a:prstGeom prst="rect">
            <a:avLst/>
          </a:prstGeom>
        </p:spPr>
      </p:pic>
    </p:spTree>
    <p:extLst>
      <p:ext uri="{BB962C8B-B14F-4D97-AF65-F5344CB8AC3E}">
        <p14:creationId xmlns:p14="http://schemas.microsoft.com/office/powerpoint/2010/main" val="17666993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Independent contrasts</a:t>
            </a:r>
          </a:p>
        </p:txBody>
      </p:sp>
      <p:pic>
        <p:nvPicPr>
          <p:cNvPr id="5" name="Picture 4">
            <a:extLst>
              <a:ext uri="{FF2B5EF4-FFF2-40B4-BE49-F238E27FC236}">
                <a16:creationId xmlns:a16="http://schemas.microsoft.com/office/drawing/2014/main" id="{07FC66FB-9F90-AA42-A2EF-A83AE022E6AF}"/>
              </a:ext>
            </a:extLst>
          </p:cNvPr>
          <p:cNvPicPr/>
          <p:nvPr/>
        </p:nvPicPr>
        <p:blipFill>
          <a:blip r:embed="rId2" cstate="screen">
            <a:extLst>
              <a:ext uri="{28A0092B-C50C-407E-A947-70E740481C1C}">
                <a14:useLocalDpi xmlns:a14="http://schemas.microsoft.com/office/drawing/2010/main"/>
              </a:ext>
            </a:extLst>
          </a:blip>
          <a:stretch>
            <a:fillRect/>
          </a:stretch>
        </p:blipFill>
        <p:spPr>
          <a:xfrm>
            <a:off x="2541918" y="2001330"/>
            <a:ext cx="7280693" cy="3467819"/>
          </a:xfrm>
          <a:prstGeom prst="rect">
            <a:avLst/>
          </a:prstGeom>
        </p:spPr>
      </p:pic>
      <p:sp>
        <p:nvSpPr>
          <p:cNvPr id="3" name="Rectangle 2">
            <a:extLst>
              <a:ext uri="{FF2B5EF4-FFF2-40B4-BE49-F238E27FC236}">
                <a16:creationId xmlns:a16="http://schemas.microsoft.com/office/drawing/2014/main" id="{1AB2CE91-42C7-8142-9D67-F35738351C1C}"/>
              </a:ext>
            </a:extLst>
          </p:cNvPr>
          <p:cNvSpPr/>
          <p:nvPr/>
        </p:nvSpPr>
        <p:spPr>
          <a:xfrm>
            <a:off x="6354792" y="1794295"/>
            <a:ext cx="3856008" cy="4037163"/>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6" name="TextBox 5">
            <a:extLst>
              <a:ext uri="{FF2B5EF4-FFF2-40B4-BE49-F238E27FC236}">
                <a16:creationId xmlns:a16="http://schemas.microsoft.com/office/drawing/2014/main" id="{1A00A7C6-2662-EA4B-A372-7D63B1AC9766}"/>
              </a:ext>
            </a:extLst>
          </p:cNvPr>
          <p:cNvSpPr txBox="1"/>
          <p:nvPr/>
        </p:nvSpPr>
        <p:spPr>
          <a:xfrm>
            <a:off x="4914893" y="1624673"/>
            <a:ext cx="304892" cy="369332"/>
          </a:xfrm>
          <a:prstGeom prst="rect">
            <a:avLst/>
          </a:prstGeom>
          <a:noFill/>
        </p:spPr>
        <p:txBody>
          <a:bodyPr wrap="none" rtlCol="0">
            <a:spAutoFit/>
          </a:bodyPr>
          <a:lstStyle/>
          <a:p>
            <a:r>
              <a:rPr lang="en-GB" dirty="0"/>
              <a:t>X</a:t>
            </a:r>
          </a:p>
        </p:txBody>
      </p:sp>
      <p:sp>
        <p:nvSpPr>
          <p:cNvPr id="7" name="TextBox 6">
            <a:extLst>
              <a:ext uri="{FF2B5EF4-FFF2-40B4-BE49-F238E27FC236}">
                <a16:creationId xmlns:a16="http://schemas.microsoft.com/office/drawing/2014/main" id="{B80ECD85-FB50-B546-AFB9-6A9E3F772C33}"/>
              </a:ext>
            </a:extLst>
          </p:cNvPr>
          <p:cNvSpPr txBox="1"/>
          <p:nvPr/>
        </p:nvSpPr>
        <p:spPr>
          <a:xfrm>
            <a:off x="5272030" y="1624673"/>
            <a:ext cx="304892" cy="369332"/>
          </a:xfrm>
          <a:prstGeom prst="rect">
            <a:avLst/>
          </a:prstGeom>
          <a:noFill/>
        </p:spPr>
        <p:txBody>
          <a:bodyPr wrap="none" rtlCol="0">
            <a:spAutoFit/>
          </a:bodyPr>
          <a:lstStyle/>
          <a:p>
            <a:r>
              <a:rPr lang="en-GB" dirty="0"/>
              <a:t>Y</a:t>
            </a:r>
          </a:p>
        </p:txBody>
      </p:sp>
    </p:spTree>
    <p:extLst>
      <p:ext uri="{BB962C8B-B14F-4D97-AF65-F5344CB8AC3E}">
        <p14:creationId xmlns:p14="http://schemas.microsoft.com/office/powerpoint/2010/main" val="4658947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Independent contrasts</a:t>
            </a:r>
          </a:p>
        </p:txBody>
      </p:sp>
      <p:pic>
        <p:nvPicPr>
          <p:cNvPr id="5" name="Picture 4">
            <a:extLst>
              <a:ext uri="{FF2B5EF4-FFF2-40B4-BE49-F238E27FC236}">
                <a16:creationId xmlns:a16="http://schemas.microsoft.com/office/drawing/2014/main" id="{07FC66FB-9F90-AA42-A2EF-A83AE022E6AF}"/>
              </a:ext>
            </a:extLst>
          </p:cNvPr>
          <p:cNvPicPr/>
          <p:nvPr/>
        </p:nvPicPr>
        <p:blipFill rotWithShape="1">
          <a:blip r:embed="rId2" cstate="screen">
            <a:extLst>
              <a:ext uri="{28A0092B-C50C-407E-A947-70E740481C1C}">
                <a14:useLocalDpi xmlns:a14="http://schemas.microsoft.com/office/drawing/2010/main"/>
              </a:ext>
            </a:extLst>
          </a:blip>
          <a:srcRect r="49934"/>
          <a:stretch/>
        </p:blipFill>
        <p:spPr>
          <a:xfrm>
            <a:off x="2541919" y="2001330"/>
            <a:ext cx="3645126" cy="3467819"/>
          </a:xfrm>
          <a:prstGeom prst="rect">
            <a:avLst/>
          </a:prstGeom>
        </p:spPr>
      </p:pic>
      <p:sp>
        <p:nvSpPr>
          <p:cNvPr id="6" name="TextBox 5">
            <a:extLst>
              <a:ext uri="{FF2B5EF4-FFF2-40B4-BE49-F238E27FC236}">
                <a16:creationId xmlns:a16="http://schemas.microsoft.com/office/drawing/2014/main" id="{CD818D8A-0946-3942-A9C0-875F75A7E208}"/>
              </a:ext>
            </a:extLst>
          </p:cNvPr>
          <p:cNvSpPr txBox="1"/>
          <p:nvPr/>
        </p:nvSpPr>
        <p:spPr>
          <a:xfrm>
            <a:off x="4914893" y="1624673"/>
            <a:ext cx="304892" cy="369332"/>
          </a:xfrm>
          <a:prstGeom prst="rect">
            <a:avLst/>
          </a:prstGeom>
          <a:noFill/>
        </p:spPr>
        <p:txBody>
          <a:bodyPr wrap="none" rtlCol="0">
            <a:spAutoFit/>
          </a:bodyPr>
          <a:lstStyle/>
          <a:p>
            <a:r>
              <a:rPr lang="en-GB" dirty="0"/>
              <a:t>X</a:t>
            </a:r>
          </a:p>
        </p:txBody>
      </p:sp>
      <p:sp>
        <p:nvSpPr>
          <p:cNvPr id="7" name="TextBox 6">
            <a:extLst>
              <a:ext uri="{FF2B5EF4-FFF2-40B4-BE49-F238E27FC236}">
                <a16:creationId xmlns:a16="http://schemas.microsoft.com/office/drawing/2014/main" id="{10230E41-D6CD-E042-9B6A-E7EDEC4F40C8}"/>
              </a:ext>
            </a:extLst>
          </p:cNvPr>
          <p:cNvSpPr txBox="1"/>
          <p:nvPr/>
        </p:nvSpPr>
        <p:spPr>
          <a:xfrm>
            <a:off x="5272030" y="1624673"/>
            <a:ext cx="304892" cy="369332"/>
          </a:xfrm>
          <a:prstGeom prst="rect">
            <a:avLst/>
          </a:prstGeom>
          <a:noFill/>
        </p:spPr>
        <p:txBody>
          <a:bodyPr wrap="none" rtlCol="0">
            <a:spAutoFit/>
          </a:bodyPr>
          <a:lstStyle/>
          <a:p>
            <a:r>
              <a:rPr lang="en-GB" dirty="0"/>
              <a:t>Y</a:t>
            </a:r>
          </a:p>
        </p:txBody>
      </p:sp>
      <p:pic>
        <p:nvPicPr>
          <p:cNvPr id="10" name="Picture 9">
            <a:extLst>
              <a:ext uri="{FF2B5EF4-FFF2-40B4-BE49-F238E27FC236}">
                <a16:creationId xmlns:a16="http://schemas.microsoft.com/office/drawing/2014/main" id="{71F1111B-0051-4F06-8DF4-46E5AB87C0B2}"/>
              </a:ext>
            </a:extLst>
          </p:cNvPr>
          <p:cNvPicPr>
            <a:picLocks noChangeAspect="1"/>
          </p:cNvPicPr>
          <p:nvPr/>
        </p:nvPicPr>
        <p:blipFill>
          <a:blip r:embed="rId3"/>
          <a:stretch>
            <a:fillRect/>
          </a:stretch>
        </p:blipFill>
        <p:spPr>
          <a:xfrm>
            <a:off x="6477133" y="1491342"/>
            <a:ext cx="4703376" cy="3745675"/>
          </a:xfrm>
          <a:prstGeom prst="rect">
            <a:avLst/>
          </a:prstGeom>
        </p:spPr>
      </p:pic>
    </p:spTree>
    <p:extLst>
      <p:ext uri="{BB962C8B-B14F-4D97-AF65-F5344CB8AC3E}">
        <p14:creationId xmlns:p14="http://schemas.microsoft.com/office/powerpoint/2010/main" val="15116578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9E544-BA49-48D9-575F-9BD6D7AFC196}"/>
              </a:ext>
            </a:extLst>
          </p:cNvPr>
          <p:cNvSpPr>
            <a:spLocks noGrp="1"/>
          </p:cNvSpPr>
          <p:nvPr>
            <p:ph type="title"/>
          </p:nvPr>
        </p:nvSpPr>
        <p:spPr/>
        <p:txBody>
          <a:bodyPr/>
          <a:lstStyle/>
          <a:p>
            <a:r>
              <a:rPr lang="en-GB" dirty="0"/>
              <a:t>Phylogenetic data</a:t>
            </a:r>
          </a:p>
        </p:txBody>
      </p:sp>
      <p:sp>
        <p:nvSpPr>
          <p:cNvPr id="3" name="Content Placeholder 2">
            <a:extLst>
              <a:ext uri="{FF2B5EF4-FFF2-40B4-BE49-F238E27FC236}">
                <a16:creationId xmlns:a16="http://schemas.microsoft.com/office/drawing/2014/main" id="{D4648F68-2EE7-DED1-29CC-6AAC9F045A64}"/>
              </a:ext>
            </a:extLst>
          </p:cNvPr>
          <p:cNvSpPr>
            <a:spLocks noGrp="1"/>
          </p:cNvSpPr>
          <p:nvPr>
            <p:ph idx="1"/>
          </p:nvPr>
        </p:nvSpPr>
        <p:spPr/>
        <p:txBody>
          <a:bodyPr/>
          <a:lstStyle/>
          <a:p>
            <a:r>
              <a:rPr lang="en-GB" dirty="0"/>
              <a:t>Is unlike other types of data that we usually deal with in community ecology</a:t>
            </a:r>
          </a:p>
          <a:p>
            <a:r>
              <a:rPr lang="en-GB" dirty="0"/>
              <a:t>It is not inherently “tabular” (though we can make it to be)</a:t>
            </a:r>
          </a:p>
        </p:txBody>
      </p:sp>
      <p:graphicFrame>
        <p:nvGraphicFramePr>
          <p:cNvPr id="4" name="Table 3">
            <a:extLst>
              <a:ext uri="{FF2B5EF4-FFF2-40B4-BE49-F238E27FC236}">
                <a16:creationId xmlns:a16="http://schemas.microsoft.com/office/drawing/2014/main" id="{4478B6B2-3855-67F5-689C-F9E1ACF0B698}"/>
              </a:ext>
            </a:extLst>
          </p:cNvPr>
          <p:cNvGraphicFramePr>
            <a:graphicFrameLocks noGrp="1"/>
          </p:cNvGraphicFramePr>
          <p:nvPr>
            <p:extLst>
              <p:ext uri="{D42A27DB-BD31-4B8C-83A1-F6EECF244321}">
                <p14:modId xmlns:p14="http://schemas.microsoft.com/office/powerpoint/2010/main" val="3821228716"/>
              </p:ext>
            </p:extLst>
          </p:nvPr>
        </p:nvGraphicFramePr>
        <p:xfrm>
          <a:off x="1435651" y="3575371"/>
          <a:ext cx="3414645" cy="2543296"/>
        </p:xfrm>
        <a:graphic>
          <a:graphicData uri="http://schemas.openxmlformats.org/drawingml/2006/table">
            <a:tbl>
              <a:tblPr firstRow="1" bandRow="1">
                <a:tableStyleId>{5C22544A-7EE6-4342-B048-85BDC9FD1C3A}</a:tableStyleId>
              </a:tblPr>
              <a:tblGrid>
                <a:gridCol w="1237975">
                  <a:extLst>
                    <a:ext uri="{9D8B030D-6E8A-4147-A177-3AD203B41FA5}">
                      <a16:colId xmlns:a16="http://schemas.microsoft.com/office/drawing/2014/main" val="1040303005"/>
                    </a:ext>
                  </a:extLst>
                </a:gridCol>
                <a:gridCol w="834887">
                  <a:extLst>
                    <a:ext uri="{9D8B030D-6E8A-4147-A177-3AD203B41FA5}">
                      <a16:colId xmlns:a16="http://schemas.microsoft.com/office/drawing/2014/main" val="1002953417"/>
                    </a:ext>
                  </a:extLst>
                </a:gridCol>
                <a:gridCol w="890655">
                  <a:extLst>
                    <a:ext uri="{9D8B030D-6E8A-4147-A177-3AD203B41FA5}">
                      <a16:colId xmlns:a16="http://schemas.microsoft.com/office/drawing/2014/main" val="1581617095"/>
                    </a:ext>
                  </a:extLst>
                </a:gridCol>
                <a:gridCol w="451128">
                  <a:extLst>
                    <a:ext uri="{9D8B030D-6E8A-4147-A177-3AD203B41FA5}">
                      <a16:colId xmlns:a16="http://schemas.microsoft.com/office/drawing/2014/main" val="172654001"/>
                    </a:ext>
                  </a:extLst>
                </a:gridCol>
              </a:tblGrid>
              <a:tr h="544384">
                <a:tc>
                  <a:txBody>
                    <a:bodyPr/>
                    <a:lstStyle/>
                    <a:p>
                      <a:r>
                        <a:rPr lang="en-GB" dirty="0"/>
                        <a:t>Species</a:t>
                      </a:r>
                    </a:p>
                  </a:txBody>
                  <a:tcPr/>
                </a:tc>
                <a:tc>
                  <a:txBody>
                    <a:bodyPr/>
                    <a:lstStyle/>
                    <a:p>
                      <a:r>
                        <a:rPr lang="en-GB" dirty="0"/>
                        <a:t>Trait 1</a:t>
                      </a:r>
                    </a:p>
                  </a:txBody>
                  <a:tcPr/>
                </a:tc>
                <a:tc>
                  <a:txBody>
                    <a:bodyPr/>
                    <a:lstStyle/>
                    <a:p>
                      <a:r>
                        <a:rPr lang="en-GB" dirty="0"/>
                        <a:t>Trait 2</a:t>
                      </a:r>
                    </a:p>
                  </a:txBody>
                  <a:tcPr/>
                </a:tc>
                <a:tc>
                  <a:txBody>
                    <a:bodyPr/>
                    <a:lstStyle/>
                    <a:p>
                      <a:r>
                        <a:rPr lang="en-GB" dirty="0"/>
                        <a:t>…</a:t>
                      </a:r>
                    </a:p>
                  </a:txBody>
                  <a:tcPr/>
                </a:tc>
                <a:extLst>
                  <a:ext uri="{0D108BD9-81ED-4DB2-BD59-A6C34878D82A}">
                    <a16:rowId xmlns:a16="http://schemas.microsoft.com/office/drawing/2014/main" val="2411078931"/>
                  </a:ext>
                </a:extLst>
              </a:tr>
              <a:tr h="544384">
                <a:tc>
                  <a:txBody>
                    <a:bodyPr/>
                    <a:lstStyle/>
                    <a:p>
                      <a:r>
                        <a:rPr lang="en-GB" dirty="0"/>
                        <a:t>Species A</a:t>
                      </a:r>
                    </a:p>
                  </a:txBody>
                  <a:tcPr/>
                </a:tc>
                <a:tc>
                  <a:txBody>
                    <a:bodyPr/>
                    <a:lstStyle/>
                    <a:p>
                      <a:r>
                        <a:rPr lang="en-GB" dirty="0"/>
                        <a:t>0.5</a:t>
                      </a:r>
                    </a:p>
                  </a:txBody>
                  <a:tcPr/>
                </a:tc>
                <a:tc>
                  <a:txBody>
                    <a:bodyPr/>
                    <a:lstStyle/>
                    <a:p>
                      <a:r>
                        <a:rPr lang="en-GB" dirty="0"/>
                        <a:t>20</a:t>
                      </a:r>
                    </a:p>
                  </a:txBody>
                  <a:tcPr/>
                </a:tc>
                <a:tc>
                  <a:txBody>
                    <a:bodyPr/>
                    <a:lstStyle/>
                    <a:p>
                      <a:r>
                        <a:rPr lang="en-GB" dirty="0"/>
                        <a:t>…</a:t>
                      </a:r>
                    </a:p>
                  </a:txBody>
                  <a:tcPr/>
                </a:tc>
                <a:extLst>
                  <a:ext uri="{0D108BD9-81ED-4DB2-BD59-A6C34878D82A}">
                    <a16:rowId xmlns:a16="http://schemas.microsoft.com/office/drawing/2014/main" val="255613800"/>
                  </a:ext>
                </a:extLst>
              </a:tr>
              <a:tr h="544384">
                <a:tc>
                  <a:txBody>
                    <a:bodyPr/>
                    <a:lstStyle/>
                    <a:p>
                      <a:r>
                        <a:rPr lang="en-GB" dirty="0"/>
                        <a:t>Species B</a:t>
                      </a:r>
                    </a:p>
                  </a:txBody>
                  <a:tcPr/>
                </a:tc>
                <a:tc>
                  <a:txBody>
                    <a:bodyPr/>
                    <a:lstStyle/>
                    <a:p>
                      <a:r>
                        <a:rPr lang="en-GB" dirty="0"/>
                        <a:t>0.8</a:t>
                      </a:r>
                    </a:p>
                  </a:txBody>
                  <a:tcPr/>
                </a:tc>
                <a:tc>
                  <a:txBody>
                    <a:bodyPr/>
                    <a:lstStyle/>
                    <a:p>
                      <a:r>
                        <a:rPr lang="en-GB" dirty="0"/>
                        <a:t>33</a:t>
                      </a:r>
                    </a:p>
                  </a:txBody>
                  <a:tcPr/>
                </a:tc>
                <a:tc>
                  <a:txBody>
                    <a:bodyPr/>
                    <a:lstStyle/>
                    <a:p>
                      <a:r>
                        <a:rPr lang="en-GB" dirty="0"/>
                        <a:t>...</a:t>
                      </a:r>
                    </a:p>
                  </a:txBody>
                  <a:tcPr/>
                </a:tc>
                <a:extLst>
                  <a:ext uri="{0D108BD9-81ED-4DB2-BD59-A6C34878D82A}">
                    <a16:rowId xmlns:a16="http://schemas.microsoft.com/office/drawing/2014/main" val="258071294"/>
                  </a:ext>
                </a:extLst>
              </a:tr>
              <a:tr h="544384">
                <a:tc>
                  <a:txBody>
                    <a:bodyPr/>
                    <a:lstStyle/>
                    <a:p>
                      <a:r>
                        <a:rPr lang="en-GB" dirty="0"/>
                        <a:t>Species C</a:t>
                      </a:r>
                    </a:p>
                  </a:txBody>
                  <a:tcPr/>
                </a:tc>
                <a:tc>
                  <a:txBody>
                    <a:bodyPr/>
                    <a:lstStyle/>
                    <a:p>
                      <a:r>
                        <a:rPr lang="en-GB" dirty="0"/>
                        <a:t>1.2</a:t>
                      </a:r>
                    </a:p>
                  </a:txBody>
                  <a:tcPr/>
                </a:tc>
                <a:tc>
                  <a:txBody>
                    <a:bodyPr/>
                    <a:lstStyle/>
                    <a:p>
                      <a:r>
                        <a:rPr lang="en-GB" dirty="0"/>
                        <a:t>16</a:t>
                      </a:r>
                    </a:p>
                  </a:txBody>
                  <a:tcPr/>
                </a:tc>
                <a:tc>
                  <a:txBody>
                    <a:bodyPr/>
                    <a:lstStyle/>
                    <a:p>
                      <a:r>
                        <a:rPr lang="en-GB" dirty="0"/>
                        <a:t>…</a:t>
                      </a:r>
                    </a:p>
                  </a:txBody>
                  <a:tcPr/>
                </a:tc>
                <a:extLst>
                  <a:ext uri="{0D108BD9-81ED-4DB2-BD59-A6C34878D82A}">
                    <a16:rowId xmlns:a16="http://schemas.microsoft.com/office/drawing/2014/main" val="3914991455"/>
                  </a:ext>
                </a:extLst>
              </a:tr>
              <a:tr h="349718">
                <a:tc>
                  <a:txBody>
                    <a:bodyPr/>
                    <a:lstStyle/>
                    <a:p>
                      <a:r>
                        <a:rPr lang="en-GB" dirty="0"/>
                        <a:t>…</a:t>
                      </a:r>
                    </a:p>
                  </a:txBody>
                  <a:tcPr/>
                </a:tc>
                <a:tc>
                  <a:txBody>
                    <a:bodyPr/>
                    <a:lstStyle/>
                    <a:p>
                      <a:r>
                        <a:rPr lang="en-GB" dirty="0"/>
                        <a:t>…</a:t>
                      </a:r>
                    </a:p>
                  </a:txBody>
                  <a:tcPr/>
                </a:tc>
                <a:tc>
                  <a:txBody>
                    <a:bodyPr/>
                    <a:lstStyle/>
                    <a:p>
                      <a:r>
                        <a:rPr lang="en-GB" dirty="0"/>
                        <a:t>…</a:t>
                      </a:r>
                    </a:p>
                  </a:txBody>
                  <a:tcPr/>
                </a:tc>
                <a:tc>
                  <a:txBody>
                    <a:bodyPr/>
                    <a:lstStyle/>
                    <a:p>
                      <a:r>
                        <a:rPr lang="en-GB" dirty="0"/>
                        <a:t>…</a:t>
                      </a:r>
                    </a:p>
                  </a:txBody>
                  <a:tcPr/>
                </a:tc>
                <a:extLst>
                  <a:ext uri="{0D108BD9-81ED-4DB2-BD59-A6C34878D82A}">
                    <a16:rowId xmlns:a16="http://schemas.microsoft.com/office/drawing/2014/main" val="1417620065"/>
                  </a:ext>
                </a:extLst>
              </a:tr>
            </a:tbl>
          </a:graphicData>
        </a:graphic>
      </p:graphicFrame>
      <p:graphicFrame>
        <p:nvGraphicFramePr>
          <p:cNvPr id="5" name="Table 4">
            <a:extLst>
              <a:ext uri="{FF2B5EF4-FFF2-40B4-BE49-F238E27FC236}">
                <a16:creationId xmlns:a16="http://schemas.microsoft.com/office/drawing/2014/main" id="{842D6FE9-02BF-9ABB-13BB-2D04C2C602FC}"/>
              </a:ext>
            </a:extLst>
          </p:cNvPr>
          <p:cNvGraphicFramePr>
            <a:graphicFrameLocks noGrp="1"/>
          </p:cNvGraphicFramePr>
          <p:nvPr>
            <p:extLst>
              <p:ext uri="{D42A27DB-BD31-4B8C-83A1-F6EECF244321}">
                <p14:modId xmlns:p14="http://schemas.microsoft.com/office/powerpoint/2010/main" val="191680923"/>
              </p:ext>
            </p:extLst>
          </p:nvPr>
        </p:nvGraphicFramePr>
        <p:xfrm>
          <a:off x="5939184" y="3583391"/>
          <a:ext cx="4817165" cy="2527255"/>
        </p:xfrm>
        <a:graphic>
          <a:graphicData uri="http://schemas.openxmlformats.org/drawingml/2006/table">
            <a:tbl>
              <a:tblPr firstRow="1" bandRow="1">
                <a:tableStyleId>{5C22544A-7EE6-4342-B048-85BDC9FD1C3A}</a:tableStyleId>
              </a:tblPr>
              <a:tblGrid>
                <a:gridCol w="1237975">
                  <a:extLst>
                    <a:ext uri="{9D8B030D-6E8A-4147-A177-3AD203B41FA5}">
                      <a16:colId xmlns:a16="http://schemas.microsoft.com/office/drawing/2014/main" val="1040303005"/>
                    </a:ext>
                  </a:extLst>
                </a:gridCol>
                <a:gridCol w="1124225">
                  <a:extLst>
                    <a:ext uri="{9D8B030D-6E8A-4147-A177-3AD203B41FA5}">
                      <a16:colId xmlns:a16="http://schemas.microsoft.com/office/drawing/2014/main" val="1002953417"/>
                    </a:ext>
                  </a:extLst>
                </a:gridCol>
                <a:gridCol w="1172817">
                  <a:extLst>
                    <a:ext uri="{9D8B030D-6E8A-4147-A177-3AD203B41FA5}">
                      <a16:colId xmlns:a16="http://schemas.microsoft.com/office/drawing/2014/main" val="1581617095"/>
                    </a:ext>
                  </a:extLst>
                </a:gridCol>
                <a:gridCol w="1282148">
                  <a:extLst>
                    <a:ext uri="{9D8B030D-6E8A-4147-A177-3AD203B41FA5}">
                      <a16:colId xmlns:a16="http://schemas.microsoft.com/office/drawing/2014/main" val="172654001"/>
                    </a:ext>
                  </a:extLst>
                </a:gridCol>
              </a:tblGrid>
              <a:tr h="505451">
                <a:tc>
                  <a:txBody>
                    <a:bodyPr/>
                    <a:lstStyle/>
                    <a:p>
                      <a:r>
                        <a:rPr lang="en-GB"/>
                        <a:t>Species</a:t>
                      </a:r>
                      <a:endParaRPr lang="en-GB" dirty="0"/>
                    </a:p>
                  </a:txBody>
                  <a:tcPr/>
                </a:tc>
                <a:tc>
                  <a:txBody>
                    <a:bodyPr/>
                    <a:lstStyle/>
                    <a:p>
                      <a:r>
                        <a:rPr lang="en-GB"/>
                        <a:t>Species A</a:t>
                      </a:r>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Species B</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Species C</a:t>
                      </a:r>
                    </a:p>
                  </a:txBody>
                  <a:tcPr/>
                </a:tc>
                <a:extLst>
                  <a:ext uri="{0D108BD9-81ED-4DB2-BD59-A6C34878D82A}">
                    <a16:rowId xmlns:a16="http://schemas.microsoft.com/office/drawing/2014/main" val="2411078931"/>
                  </a:ext>
                </a:extLst>
              </a:tr>
              <a:tr h="505451">
                <a:tc>
                  <a:txBody>
                    <a:bodyPr/>
                    <a:lstStyle/>
                    <a:p>
                      <a:r>
                        <a:rPr lang="en-GB" dirty="0"/>
                        <a:t>Sample 1</a:t>
                      </a:r>
                    </a:p>
                  </a:txBody>
                  <a:tcPr/>
                </a:tc>
                <a:tc>
                  <a:txBody>
                    <a:bodyPr/>
                    <a:lstStyle/>
                    <a:p>
                      <a:r>
                        <a:rPr lang="en-GB" dirty="0"/>
                        <a:t>5</a:t>
                      </a:r>
                    </a:p>
                  </a:txBody>
                  <a:tcPr/>
                </a:tc>
                <a:tc>
                  <a:txBody>
                    <a:bodyPr/>
                    <a:lstStyle/>
                    <a:p>
                      <a:r>
                        <a:rPr lang="en-GB" dirty="0"/>
                        <a:t>0</a:t>
                      </a:r>
                    </a:p>
                  </a:txBody>
                  <a:tcPr/>
                </a:tc>
                <a:tc>
                  <a:txBody>
                    <a:bodyPr/>
                    <a:lstStyle/>
                    <a:p>
                      <a:r>
                        <a:rPr lang="en-GB" dirty="0"/>
                        <a:t>20</a:t>
                      </a:r>
                    </a:p>
                  </a:txBody>
                  <a:tcPr/>
                </a:tc>
                <a:extLst>
                  <a:ext uri="{0D108BD9-81ED-4DB2-BD59-A6C34878D82A}">
                    <a16:rowId xmlns:a16="http://schemas.microsoft.com/office/drawing/2014/main" val="255613800"/>
                  </a:ext>
                </a:extLst>
              </a:tr>
              <a:tr h="505451">
                <a:tc>
                  <a:txBody>
                    <a:bodyPr/>
                    <a:lstStyle/>
                    <a:p>
                      <a:r>
                        <a:rPr lang="en-GB" dirty="0"/>
                        <a:t>Sample 2</a:t>
                      </a:r>
                    </a:p>
                  </a:txBody>
                  <a:tcPr/>
                </a:tc>
                <a:tc>
                  <a:txBody>
                    <a:bodyPr/>
                    <a:lstStyle/>
                    <a:p>
                      <a:r>
                        <a:rPr lang="en-GB" dirty="0"/>
                        <a:t>6</a:t>
                      </a:r>
                    </a:p>
                  </a:txBody>
                  <a:tcPr/>
                </a:tc>
                <a:tc>
                  <a:txBody>
                    <a:bodyPr/>
                    <a:lstStyle/>
                    <a:p>
                      <a:r>
                        <a:rPr lang="en-GB" dirty="0"/>
                        <a:t>1</a:t>
                      </a:r>
                    </a:p>
                  </a:txBody>
                  <a:tcPr/>
                </a:tc>
                <a:tc>
                  <a:txBody>
                    <a:bodyPr/>
                    <a:lstStyle/>
                    <a:p>
                      <a:r>
                        <a:rPr lang="en-GB" dirty="0"/>
                        <a:t>25</a:t>
                      </a:r>
                    </a:p>
                  </a:txBody>
                  <a:tcPr/>
                </a:tc>
                <a:extLst>
                  <a:ext uri="{0D108BD9-81ED-4DB2-BD59-A6C34878D82A}">
                    <a16:rowId xmlns:a16="http://schemas.microsoft.com/office/drawing/2014/main" val="258071294"/>
                  </a:ext>
                </a:extLst>
              </a:tr>
              <a:tr h="505451">
                <a:tc>
                  <a:txBody>
                    <a:bodyPr/>
                    <a:lstStyle/>
                    <a:p>
                      <a:r>
                        <a:rPr lang="en-GB" dirty="0"/>
                        <a:t>Sample 3</a:t>
                      </a:r>
                    </a:p>
                  </a:txBody>
                  <a:tcPr/>
                </a:tc>
                <a:tc>
                  <a:txBody>
                    <a:bodyPr/>
                    <a:lstStyle/>
                    <a:p>
                      <a:r>
                        <a:rPr lang="en-GB" dirty="0"/>
                        <a:t>3</a:t>
                      </a:r>
                    </a:p>
                  </a:txBody>
                  <a:tcPr/>
                </a:tc>
                <a:tc>
                  <a:txBody>
                    <a:bodyPr/>
                    <a:lstStyle/>
                    <a:p>
                      <a:r>
                        <a:rPr lang="en-GB" dirty="0"/>
                        <a:t>0</a:t>
                      </a:r>
                    </a:p>
                  </a:txBody>
                  <a:tcPr/>
                </a:tc>
                <a:tc>
                  <a:txBody>
                    <a:bodyPr/>
                    <a:lstStyle/>
                    <a:p>
                      <a:r>
                        <a:rPr lang="en-GB" dirty="0"/>
                        <a:t>44</a:t>
                      </a:r>
                    </a:p>
                  </a:txBody>
                  <a:tcPr/>
                </a:tc>
                <a:extLst>
                  <a:ext uri="{0D108BD9-81ED-4DB2-BD59-A6C34878D82A}">
                    <a16:rowId xmlns:a16="http://schemas.microsoft.com/office/drawing/2014/main" val="3914991455"/>
                  </a:ext>
                </a:extLst>
              </a:tr>
              <a:tr h="505451">
                <a:tc>
                  <a:txBody>
                    <a:bodyPr/>
                    <a:lstStyle/>
                    <a:p>
                      <a:r>
                        <a:rPr lang="en-GB"/>
                        <a:t>…</a:t>
                      </a:r>
                      <a:endParaRPr lang="en-GB" dirty="0"/>
                    </a:p>
                  </a:txBody>
                  <a:tcPr/>
                </a:tc>
                <a:tc>
                  <a:txBody>
                    <a:bodyPr/>
                    <a:lstStyle/>
                    <a:p>
                      <a:r>
                        <a:rPr lang="en-GB"/>
                        <a:t>…</a:t>
                      </a:r>
                      <a:endParaRPr lang="en-GB" dirty="0"/>
                    </a:p>
                  </a:txBody>
                  <a:tcPr/>
                </a:tc>
                <a:tc>
                  <a:txBody>
                    <a:bodyPr/>
                    <a:lstStyle/>
                    <a:p>
                      <a:r>
                        <a:rPr lang="en-GB"/>
                        <a:t>…</a:t>
                      </a:r>
                      <a:endParaRPr lang="en-GB" dirty="0"/>
                    </a:p>
                  </a:txBody>
                  <a:tcPr/>
                </a:tc>
                <a:tc>
                  <a:txBody>
                    <a:bodyPr/>
                    <a:lstStyle/>
                    <a:p>
                      <a:r>
                        <a:rPr lang="en-GB" dirty="0"/>
                        <a:t>…</a:t>
                      </a:r>
                    </a:p>
                  </a:txBody>
                  <a:tcPr/>
                </a:tc>
                <a:extLst>
                  <a:ext uri="{0D108BD9-81ED-4DB2-BD59-A6C34878D82A}">
                    <a16:rowId xmlns:a16="http://schemas.microsoft.com/office/drawing/2014/main" val="1417620065"/>
                  </a:ext>
                </a:extLst>
              </a:tr>
            </a:tbl>
          </a:graphicData>
        </a:graphic>
      </p:graphicFrame>
      <p:sp>
        <p:nvSpPr>
          <p:cNvPr id="6" name="Cross 5">
            <a:extLst>
              <a:ext uri="{FF2B5EF4-FFF2-40B4-BE49-F238E27FC236}">
                <a16:creationId xmlns:a16="http://schemas.microsoft.com/office/drawing/2014/main" id="{991EB6A5-64A2-4F78-1A52-1643396B5CEA}"/>
              </a:ext>
            </a:extLst>
          </p:cNvPr>
          <p:cNvSpPr/>
          <p:nvPr/>
        </p:nvSpPr>
        <p:spPr>
          <a:xfrm rot="2579285">
            <a:off x="6924021" y="3499676"/>
            <a:ext cx="2847490" cy="2757788"/>
          </a:xfrm>
          <a:prstGeom prst="plus">
            <a:avLst>
              <a:gd name="adj" fmla="val 46704"/>
            </a:avLst>
          </a:prstGeom>
          <a:solidFill>
            <a:srgbClr val="FF0000"/>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en-GB"/>
          </a:p>
        </p:txBody>
      </p:sp>
      <p:sp>
        <p:nvSpPr>
          <p:cNvPr id="7" name="Cross 6">
            <a:extLst>
              <a:ext uri="{FF2B5EF4-FFF2-40B4-BE49-F238E27FC236}">
                <a16:creationId xmlns:a16="http://schemas.microsoft.com/office/drawing/2014/main" id="{274C1F3C-F674-3BE6-41EC-EB62EBF30D31}"/>
              </a:ext>
            </a:extLst>
          </p:cNvPr>
          <p:cNvSpPr/>
          <p:nvPr/>
        </p:nvSpPr>
        <p:spPr>
          <a:xfrm rot="2579285">
            <a:off x="1609899" y="3499676"/>
            <a:ext cx="2847490" cy="2757788"/>
          </a:xfrm>
          <a:prstGeom prst="plus">
            <a:avLst>
              <a:gd name="adj" fmla="val 46704"/>
            </a:avLst>
          </a:prstGeom>
          <a:solidFill>
            <a:srgbClr val="FF0000"/>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12748949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Independent contrasts</a:t>
            </a:r>
          </a:p>
        </p:txBody>
      </p:sp>
      <p:pic>
        <p:nvPicPr>
          <p:cNvPr id="5" name="Picture 4">
            <a:extLst>
              <a:ext uri="{FF2B5EF4-FFF2-40B4-BE49-F238E27FC236}">
                <a16:creationId xmlns:a16="http://schemas.microsoft.com/office/drawing/2014/main" id="{07FC66FB-9F90-AA42-A2EF-A83AE022E6AF}"/>
              </a:ext>
            </a:extLst>
          </p:cNvPr>
          <p:cNvPicPr/>
          <p:nvPr/>
        </p:nvPicPr>
        <p:blipFill>
          <a:blip r:embed="rId2" cstate="screen">
            <a:extLst>
              <a:ext uri="{28A0092B-C50C-407E-A947-70E740481C1C}">
                <a14:useLocalDpi xmlns:a14="http://schemas.microsoft.com/office/drawing/2010/main"/>
              </a:ext>
            </a:extLst>
          </a:blip>
          <a:stretch>
            <a:fillRect/>
          </a:stretch>
        </p:blipFill>
        <p:spPr>
          <a:xfrm>
            <a:off x="2541918" y="2001330"/>
            <a:ext cx="7280693" cy="3467819"/>
          </a:xfrm>
          <a:prstGeom prst="rect">
            <a:avLst/>
          </a:prstGeom>
        </p:spPr>
      </p:pic>
      <p:sp>
        <p:nvSpPr>
          <p:cNvPr id="3" name="Rectangle 2">
            <a:extLst>
              <a:ext uri="{FF2B5EF4-FFF2-40B4-BE49-F238E27FC236}">
                <a16:creationId xmlns:a16="http://schemas.microsoft.com/office/drawing/2014/main" id="{1AB2CE91-42C7-8142-9D67-F35738351C1C}"/>
              </a:ext>
            </a:extLst>
          </p:cNvPr>
          <p:cNvSpPr/>
          <p:nvPr/>
        </p:nvSpPr>
        <p:spPr>
          <a:xfrm>
            <a:off x="6354792" y="1794295"/>
            <a:ext cx="3856008" cy="4037163"/>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6" name="TextBox 5">
            <a:extLst>
              <a:ext uri="{FF2B5EF4-FFF2-40B4-BE49-F238E27FC236}">
                <a16:creationId xmlns:a16="http://schemas.microsoft.com/office/drawing/2014/main" id="{1A00A7C6-2662-EA4B-A372-7D63B1AC9766}"/>
              </a:ext>
            </a:extLst>
          </p:cNvPr>
          <p:cNvSpPr txBox="1"/>
          <p:nvPr/>
        </p:nvSpPr>
        <p:spPr>
          <a:xfrm>
            <a:off x="4914893" y="1624673"/>
            <a:ext cx="304892" cy="369332"/>
          </a:xfrm>
          <a:prstGeom prst="rect">
            <a:avLst/>
          </a:prstGeom>
          <a:noFill/>
        </p:spPr>
        <p:txBody>
          <a:bodyPr wrap="none" rtlCol="0">
            <a:spAutoFit/>
          </a:bodyPr>
          <a:lstStyle/>
          <a:p>
            <a:r>
              <a:rPr lang="en-GB" dirty="0"/>
              <a:t>X</a:t>
            </a:r>
          </a:p>
        </p:txBody>
      </p:sp>
      <p:sp>
        <p:nvSpPr>
          <p:cNvPr id="7" name="TextBox 6">
            <a:extLst>
              <a:ext uri="{FF2B5EF4-FFF2-40B4-BE49-F238E27FC236}">
                <a16:creationId xmlns:a16="http://schemas.microsoft.com/office/drawing/2014/main" id="{B80ECD85-FB50-B546-AFB9-6A9E3F772C33}"/>
              </a:ext>
            </a:extLst>
          </p:cNvPr>
          <p:cNvSpPr txBox="1"/>
          <p:nvPr/>
        </p:nvSpPr>
        <p:spPr>
          <a:xfrm>
            <a:off x="5272030" y="1624673"/>
            <a:ext cx="304892" cy="369332"/>
          </a:xfrm>
          <a:prstGeom prst="rect">
            <a:avLst/>
          </a:prstGeom>
          <a:noFill/>
        </p:spPr>
        <p:txBody>
          <a:bodyPr wrap="none" rtlCol="0">
            <a:spAutoFit/>
          </a:bodyPr>
          <a:lstStyle/>
          <a:p>
            <a:r>
              <a:rPr lang="en-GB" dirty="0"/>
              <a:t>Y</a:t>
            </a:r>
          </a:p>
        </p:txBody>
      </p:sp>
      <p:pic>
        <p:nvPicPr>
          <p:cNvPr id="4" name="Picture 3">
            <a:extLst>
              <a:ext uri="{FF2B5EF4-FFF2-40B4-BE49-F238E27FC236}">
                <a16:creationId xmlns:a16="http://schemas.microsoft.com/office/drawing/2014/main" id="{B26F91ED-78E1-4957-91F5-D71AD0E8C648}"/>
              </a:ext>
            </a:extLst>
          </p:cNvPr>
          <p:cNvPicPr>
            <a:picLocks noChangeAspect="1"/>
          </p:cNvPicPr>
          <p:nvPr/>
        </p:nvPicPr>
        <p:blipFill>
          <a:blip r:embed="rId3"/>
          <a:stretch>
            <a:fillRect/>
          </a:stretch>
        </p:blipFill>
        <p:spPr>
          <a:xfrm>
            <a:off x="6390431" y="1457133"/>
            <a:ext cx="5037814" cy="4012015"/>
          </a:xfrm>
          <a:prstGeom prst="rect">
            <a:avLst/>
          </a:prstGeom>
        </p:spPr>
      </p:pic>
    </p:spTree>
    <p:extLst>
      <p:ext uri="{BB962C8B-B14F-4D97-AF65-F5344CB8AC3E}">
        <p14:creationId xmlns:p14="http://schemas.microsoft.com/office/powerpoint/2010/main" val="20030053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a:t>When we compare species we need to account for phylogeny because:</a:t>
            </a:r>
          </a:p>
          <a:p>
            <a:pPr marL="914400" lvl="1" indent="-514350">
              <a:buFont typeface="+mj-lt"/>
              <a:buAutoNum type="arabicPeriod"/>
            </a:pPr>
            <a:r>
              <a:rPr lang="en-US" dirty="0"/>
              <a:t>Our </a:t>
            </a:r>
            <a:r>
              <a:rPr lang="en-US" dirty="0" err="1"/>
              <a:t>datapoints</a:t>
            </a:r>
            <a:r>
              <a:rPr lang="en-US" dirty="0"/>
              <a:t> are </a:t>
            </a:r>
            <a:r>
              <a:rPr lang="en-US" b="1" dirty="0"/>
              <a:t>not independent</a:t>
            </a:r>
          </a:p>
          <a:p>
            <a:pPr marL="914400" lvl="1" indent="-514350">
              <a:buFont typeface="+mj-lt"/>
              <a:buAutoNum type="arabicPeriod"/>
            </a:pPr>
            <a:r>
              <a:rPr lang="en-US" dirty="0"/>
              <a:t>We want to know if traits (or traits and environments/niche) “evolved in a correlated fashion”			</a:t>
            </a:r>
          </a:p>
          <a:p>
            <a:pPr marL="0" indent="0">
              <a:buNone/>
            </a:pPr>
            <a:endParaRPr lang="en-US" dirty="0"/>
          </a:p>
        </p:txBody>
      </p:sp>
      <p:sp>
        <p:nvSpPr>
          <p:cNvPr id="7" name="Title 1">
            <a:extLst>
              <a:ext uri="{FF2B5EF4-FFF2-40B4-BE49-F238E27FC236}">
                <a16:creationId xmlns:a16="http://schemas.microsoft.com/office/drawing/2014/main" id="{2B420499-663E-4935-B5E3-96C90ECAF4CA}"/>
              </a:ext>
            </a:extLst>
          </p:cNvPr>
          <p:cNvSpPr>
            <a:spLocks noGrp="1"/>
          </p:cNvSpPr>
          <p:nvPr>
            <p:ph type="title"/>
          </p:nvPr>
        </p:nvSpPr>
        <p:spPr>
          <a:xfrm>
            <a:off x="838200" y="365125"/>
            <a:ext cx="10515600" cy="1325563"/>
          </a:xfrm>
        </p:spPr>
        <p:txBody>
          <a:bodyPr/>
          <a:lstStyle/>
          <a:p>
            <a:r>
              <a:rPr lang="en-US" dirty="0"/>
              <a:t>Independent contrasts</a:t>
            </a:r>
          </a:p>
        </p:txBody>
      </p:sp>
    </p:spTree>
    <p:extLst>
      <p:ext uri="{BB962C8B-B14F-4D97-AF65-F5344CB8AC3E}">
        <p14:creationId xmlns:p14="http://schemas.microsoft.com/office/powerpoint/2010/main" val="37813397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Independent contrasts</a:t>
            </a:r>
          </a:p>
        </p:txBody>
      </p:sp>
      <p:pic>
        <p:nvPicPr>
          <p:cNvPr id="5" name="Picture 4">
            <a:extLst>
              <a:ext uri="{FF2B5EF4-FFF2-40B4-BE49-F238E27FC236}">
                <a16:creationId xmlns:a16="http://schemas.microsoft.com/office/drawing/2014/main" id="{07FC66FB-9F90-AA42-A2EF-A83AE022E6AF}"/>
              </a:ext>
            </a:extLst>
          </p:cNvPr>
          <p:cNvPicPr/>
          <p:nvPr/>
        </p:nvPicPr>
        <p:blipFill rotWithShape="1">
          <a:blip r:embed="rId3" cstate="screen">
            <a:extLst>
              <a:ext uri="{28A0092B-C50C-407E-A947-70E740481C1C}">
                <a14:useLocalDpi xmlns:a14="http://schemas.microsoft.com/office/drawing/2010/main"/>
              </a:ext>
            </a:extLst>
          </a:blip>
          <a:srcRect r="49934"/>
          <a:stretch/>
        </p:blipFill>
        <p:spPr>
          <a:xfrm>
            <a:off x="2541919" y="2001330"/>
            <a:ext cx="3645126" cy="3467819"/>
          </a:xfrm>
          <a:prstGeom prst="rect">
            <a:avLst/>
          </a:prstGeom>
        </p:spPr>
      </p:pic>
      <p:sp>
        <p:nvSpPr>
          <p:cNvPr id="6" name="TextBox 5">
            <a:extLst>
              <a:ext uri="{FF2B5EF4-FFF2-40B4-BE49-F238E27FC236}">
                <a16:creationId xmlns:a16="http://schemas.microsoft.com/office/drawing/2014/main" id="{CD818D8A-0946-3942-A9C0-875F75A7E208}"/>
              </a:ext>
            </a:extLst>
          </p:cNvPr>
          <p:cNvSpPr txBox="1"/>
          <p:nvPr/>
        </p:nvSpPr>
        <p:spPr>
          <a:xfrm>
            <a:off x="4914893" y="1624673"/>
            <a:ext cx="304892" cy="369332"/>
          </a:xfrm>
          <a:prstGeom prst="rect">
            <a:avLst/>
          </a:prstGeom>
          <a:noFill/>
        </p:spPr>
        <p:txBody>
          <a:bodyPr wrap="none" rtlCol="0">
            <a:spAutoFit/>
          </a:bodyPr>
          <a:lstStyle/>
          <a:p>
            <a:r>
              <a:rPr lang="en-GB" dirty="0"/>
              <a:t>X</a:t>
            </a:r>
          </a:p>
        </p:txBody>
      </p:sp>
      <p:sp>
        <p:nvSpPr>
          <p:cNvPr id="7" name="TextBox 6">
            <a:extLst>
              <a:ext uri="{FF2B5EF4-FFF2-40B4-BE49-F238E27FC236}">
                <a16:creationId xmlns:a16="http://schemas.microsoft.com/office/drawing/2014/main" id="{10230E41-D6CD-E042-9B6A-E7EDEC4F40C8}"/>
              </a:ext>
            </a:extLst>
          </p:cNvPr>
          <p:cNvSpPr txBox="1"/>
          <p:nvPr/>
        </p:nvSpPr>
        <p:spPr>
          <a:xfrm>
            <a:off x="5272030" y="1624673"/>
            <a:ext cx="304892" cy="369332"/>
          </a:xfrm>
          <a:prstGeom prst="rect">
            <a:avLst/>
          </a:prstGeom>
          <a:noFill/>
        </p:spPr>
        <p:txBody>
          <a:bodyPr wrap="none" rtlCol="0">
            <a:spAutoFit/>
          </a:bodyPr>
          <a:lstStyle/>
          <a:p>
            <a:r>
              <a:rPr lang="en-GB" dirty="0"/>
              <a:t>Y</a:t>
            </a:r>
          </a:p>
        </p:txBody>
      </p:sp>
      <p:pic>
        <p:nvPicPr>
          <p:cNvPr id="10" name="Picture 9">
            <a:extLst>
              <a:ext uri="{FF2B5EF4-FFF2-40B4-BE49-F238E27FC236}">
                <a16:creationId xmlns:a16="http://schemas.microsoft.com/office/drawing/2014/main" id="{71F1111B-0051-4F06-8DF4-46E5AB87C0B2}"/>
              </a:ext>
            </a:extLst>
          </p:cNvPr>
          <p:cNvPicPr>
            <a:picLocks noChangeAspect="1"/>
          </p:cNvPicPr>
          <p:nvPr/>
        </p:nvPicPr>
        <p:blipFill>
          <a:blip r:embed="rId4"/>
          <a:stretch>
            <a:fillRect/>
          </a:stretch>
        </p:blipFill>
        <p:spPr>
          <a:xfrm>
            <a:off x="6477133" y="1491342"/>
            <a:ext cx="4703376" cy="3745675"/>
          </a:xfrm>
          <a:prstGeom prst="rect">
            <a:avLst/>
          </a:prstGeom>
        </p:spPr>
      </p:pic>
      <p:sp>
        <p:nvSpPr>
          <p:cNvPr id="3" name="TextBox 2">
            <a:extLst>
              <a:ext uri="{FF2B5EF4-FFF2-40B4-BE49-F238E27FC236}">
                <a16:creationId xmlns:a16="http://schemas.microsoft.com/office/drawing/2014/main" id="{9A690139-23B7-4192-9E04-A85A9E0038F2}"/>
              </a:ext>
            </a:extLst>
          </p:cNvPr>
          <p:cNvSpPr txBox="1"/>
          <p:nvPr/>
        </p:nvSpPr>
        <p:spPr>
          <a:xfrm>
            <a:off x="3535410" y="2023730"/>
            <a:ext cx="488724" cy="338554"/>
          </a:xfrm>
          <a:prstGeom prst="rect">
            <a:avLst/>
          </a:prstGeom>
          <a:noFill/>
        </p:spPr>
        <p:txBody>
          <a:bodyPr wrap="none" rtlCol="0">
            <a:spAutoFit/>
          </a:bodyPr>
          <a:lstStyle/>
          <a:p>
            <a:r>
              <a:rPr lang="en-US" sz="1600" b="1" dirty="0">
                <a:latin typeface="Arial" panose="020B0604020202020204" pitchFamily="34" charset="0"/>
                <a:cs typeface="Arial" panose="020B0604020202020204" pitchFamily="34" charset="0"/>
              </a:rPr>
              <a:t>X 2</a:t>
            </a:r>
          </a:p>
        </p:txBody>
      </p:sp>
      <p:sp>
        <p:nvSpPr>
          <p:cNvPr id="8" name="TextBox 7">
            <a:extLst>
              <a:ext uri="{FF2B5EF4-FFF2-40B4-BE49-F238E27FC236}">
                <a16:creationId xmlns:a16="http://schemas.microsoft.com/office/drawing/2014/main" id="{82FD8ED9-52A5-4D37-8B8E-5BFA2AD77219}"/>
              </a:ext>
            </a:extLst>
          </p:cNvPr>
          <p:cNvSpPr txBox="1"/>
          <p:nvPr/>
        </p:nvSpPr>
        <p:spPr>
          <a:xfrm>
            <a:off x="3381750" y="2334372"/>
            <a:ext cx="717953" cy="338554"/>
          </a:xfrm>
          <a:prstGeom prst="rect">
            <a:avLst/>
          </a:prstGeom>
          <a:noFill/>
        </p:spPr>
        <p:txBody>
          <a:bodyPr wrap="none" rtlCol="0">
            <a:spAutoFit/>
          </a:bodyPr>
          <a:lstStyle/>
          <a:p>
            <a:r>
              <a:rPr lang="en-US" sz="1600" b="1" dirty="0">
                <a:latin typeface="Arial" panose="020B0604020202020204" pitchFamily="34" charset="0"/>
                <a:cs typeface="Arial" panose="020B0604020202020204" pitchFamily="34" charset="0"/>
              </a:rPr>
              <a:t>Y 5.5 </a:t>
            </a:r>
          </a:p>
        </p:txBody>
      </p:sp>
      <p:sp>
        <p:nvSpPr>
          <p:cNvPr id="9" name="TextBox 8">
            <a:extLst>
              <a:ext uri="{FF2B5EF4-FFF2-40B4-BE49-F238E27FC236}">
                <a16:creationId xmlns:a16="http://schemas.microsoft.com/office/drawing/2014/main" id="{AF79B303-F12E-468C-9270-365A8736119A}"/>
              </a:ext>
            </a:extLst>
          </p:cNvPr>
          <p:cNvSpPr txBox="1"/>
          <p:nvPr/>
        </p:nvSpPr>
        <p:spPr>
          <a:xfrm>
            <a:off x="3369160" y="2786601"/>
            <a:ext cx="663964" cy="338554"/>
          </a:xfrm>
          <a:prstGeom prst="rect">
            <a:avLst/>
          </a:prstGeom>
          <a:noFill/>
        </p:spPr>
        <p:txBody>
          <a:bodyPr wrap="none" rtlCol="0">
            <a:spAutoFit/>
          </a:bodyPr>
          <a:lstStyle/>
          <a:p>
            <a:r>
              <a:rPr lang="en-US" sz="1600" b="1" dirty="0">
                <a:latin typeface="Arial" panose="020B0604020202020204" pitchFamily="34" charset="0"/>
                <a:cs typeface="Arial" panose="020B0604020202020204" pitchFamily="34" charset="0"/>
              </a:rPr>
              <a:t>X 3.5</a:t>
            </a:r>
          </a:p>
        </p:txBody>
      </p:sp>
      <p:sp>
        <p:nvSpPr>
          <p:cNvPr id="11" name="TextBox 10">
            <a:extLst>
              <a:ext uri="{FF2B5EF4-FFF2-40B4-BE49-F238E27FC236}">
                <a16:creationId xmlns:a16="http://schemas.microsoft.com/office/drawing/2014/main" id="{11307DC2-2B38-4F78-88E4-BE2D3B1AC7D2}"/>
              </a:ext>
            </a:extLst>
          </p:cNvPr>
          <p:cNvSpPr txBox="1"/>
          <p:nvPr/>
        </p:nvSpPr>
        <p:spPr>
          <a:xfrm>
            <a:off x="3381750" y="3097243"/>
            <a:ext cx="717953" cy="338554"/>
          </a:xfrm>
          <a:prstGeom prst="rect">
            <a:avLst/>
          </a:prstGeom>
          <a:noFill/>
        </p:spPr>
        <p:txBody>
          <a:bodyPr wrap="none" rtlCol="0">
            <a:spAutoFit/>
          </a:bodyPr>
          <a:lstStyle/>
          <a:p>
            <a:r>
              <a:rPr lang="en-US" sz="1600" b="1" dirty="0">
                <a:latin typeface="Arial" panose="020B0604020202020204" pitchFamily="34" charset="0"/>
                <a:cs typeface="Arial" panose="020B0604020202020204" pitchFamily="34" charset="0"/>
              </a:rPr>
              <a:t>Y 5.5 </a:t>
            </a:r>
          </a:p>
        </p:txBody>
      </p:sp>
      <p:sp>
        <p:nvSpPr>
          <p:cNvPr id="12" name="TextBox 11">
            <a:extLst>
              <a:ext uri="{FF2B5EF4-FFF2-40B4-BE49-F238E27FC236}">
                <a16:creationId xmlns:a16="http://schemas.microsoft.com/office/drawing/2014/main" id="{F998FED8-A7EF-413A-AB8A-B6B47CD973CD}"/>
              </a:ext>
            </a:extLst>
          </p:cNvPr>
          <p:cNvSpPr txBox="1"/>
          <p:nvPr/>
        </p:nvSpPr>
        <p:spPr>
          <a:xfrm>
            <a:off x="3535410" y="3549472"/>
            <a:ext cx="488724" cy="338554"/>
          </a:xfrm>
          <a:prstGeom prst="rect">
            <a:avLst/>
          </a:prstGeom>
          <a:noFill/>
        </p:spPr>
        <p:txBody>
          <a:bodyPr wrap="none" rtlCol="0">
            <a:spAutoFit/>
          </a:bodyPr>
          <a:lstStyle/>
          <a:p>
            <a:r>
              <a:rPr lang="en-US" sz="1600" b="1" dirty="0">
                <a:latin typeface="Arial" panose="020B0604020202020204" pitchFamily="34" charset="0"/>
                <a:cs typeface="Arial" panose="020B0604020202020204" pitchFamily="34" charset="0"/>
              </a:rPr>
              <a:t>X 7</a:t>
            </a:r>
          </a:p>
        </p:txBody>
      </p:sp>
      <p:sp>
        <p:nvSpPr>
          <p:cNvPr id="13" name="TextBox 12">
            <a:extLst>
              <a:ext uri="{FF2B5EF4-FFF2-40B4-BE49-F238E27FC236}">
                <a16:creationId xmlns:a16="http://schemas.microsoft.com/office/drawing/2014/main" id="{3CECFF3B-8956-4504-8DA9-F753231F0710}"/>
              </a:ext>
            </a:extLst>
          </p:cNvPr>
          <p:cNvSpPr txBox="1"/>
          <p:nvPr/>
        </p:nvSpPr>
        <p:spPr>
          <a:xfrm>
            <a:off x="3524250" y="3860114"/>
            <a:ext cx="546432" cy="338554"/>
          </a:xfrm>
          <a:prstGeom prst="rect">
            <a:avLst/>
          </a:prstGeom>
          <a:noFill/>
        </p:spPr>
        <p:txBody>
          <a:bodyPr wrap="none" rtlCol="0">
            <a:spAutoFit/>
          </a:bodyPr>
          <a:lstStyle/>
          <a:p>
            <a:r>
              <a:rPr lang="en-US" sz="1600" b="1" dirty="0">
                <a:latin typeface="Arial" panose="020B0604020202020204" pitchFamily="34" charset="0"/>
                <a:cs typeface="Arial" panose="020B0604020202020204" pitchFamily="34" charset="0"/>
              </a:rPr>
              <a:t>Y 8 </a:t>
            </a:r>
          </a:p>
        </p:txBody>
      </p:sp>
      <p:sp>
        <p:nvSpPr>
          <p:cNvPr id="14" name="TextBox 13">
            <a:extLst>
              <a:ext uri="{FF2B5EF4-FFF2-40B4-BE49-F238E27FC236}">
                <a16:creationId xmlns:a16="http://schemas.microsoft.com/office/drawing/2014/main" id="{3F5BD22C-7FD5-4E71-A524-148E3A0FA899}"/>
              </a:ext>
            </a:extLst>
          </p:cNvPr>
          <p:cNvSpPr txBox="1"/>
          <p:nvPr/>
        </p:nvSpPr>
        <p:spPr>
          <a:xfrm>
            <a:off x="3392910" y="4312343"/>
            <a:ext cx="663964" cy="338554"/>
          </a:xfrm>
          <a:prstGeom prst="rect">
            <a:avLst/>
          </a:prstGeom>
          <a:noFill/>
        </p:spPr>
        <p:txBody>
          <a:bodyPr wrap="none" rtlCol="0">
            <a:spAutoFit/>
          </a:bodyPr>
          <a:lstStyle/>
          <a:p>
            <a:r>
              <a:rPr lang="en-US" sz="1600" b="1" dirty="0">
                <a:latin typeface="Arial" panose="020B0604020202020204" pitchFamily="34" charset="0"/>
                <a:cs typeface="Arial" panose="020B0604020202020204" pitchFamily="34" charset="0"/>
              </a:rPr>
              <a:t>X 4.5</a:t>
            </a:r>
          </a:p>
        </p:txBody>
      </p:sp>
      <p:sp>
        <p:nvSpPr>
          <p:cNvPr id="15" name="TextBox 14">
            <a:extLst>
              <a:ext uri="{FF2B5EF4-FFF2-40B4-BE49-F238E27FC236}">
                <a16:creationId xmlns:a16="http://schemas.microsoft.com/office/drawing/2014/main" id="{8B8CBB35-3A19-4F9D-9181-6B6ADBBD6245}"/>
              </a:ext>
            </a:extLst>
          </p:cNvPr>
          <p:cNvSpPr txBox="1"/>
          <p:nvPr/>
        </p:nvSpPr>
        <p:spPr>
          <a:xfrm>
            <a:off x="3536125" y="4634860"/>
            <a:ext cx="546432" cy="338554"/>
          </a:xfrm>
          <a:prstGeom prst="rect">
            <a:avLst/>
          </a:prstGeom>
          <a:noFill/>
        </p:spPr>
        <p:txBody>
          <a:bodyPr wrap="none" rtlCol="0">
            <a:spAutoFit/>
          </a:bodyPr>
          <a:lstStyle/>
          <a:p>
            <a:r>
              <a:rPr lang="en-US" sz="1600" b="1" dirty="0">
                <a:latin typeface="Arial" panose="020B0604020202020204" pitchFamily="34" charset="0"/>
                <a:cs typeface="Arial" panose="020B0604020202020204" pitchFamily="34" charset="0"/>
              </a:rPr>
              <a:t>Y 6 </a:t>
            </a:r>
          </a:p>
        </p:txBody>
      </p:sp>
      <p:sp>
        <p:nvSpPr>
          <p:cNvPr id="16" name="TextBox 15">
            <a:extLst>
              <a:ext uri="{FF2B5EF4-FFF2-40B4-BE49-F238E27FC236}">
                <a16:creationId xmlns:a16="http://schemas.microsoft.com/office/drawing/2014/main" id="{844DC7EE-D7C7-4343-B7B9-DE1B2AA11D87}"/>
              </a:ext>
            </a:extLst>
          </p:cNvPr>
          <p:cNvSpPr txBox="1"/>
          <p:nvPr/>
        </p:nvSpPr>
        <p:spPr>
          <a:xfrm>
            <a:off x="2536569" y="2448047"/>
            <a:ext cx="777777" cy="338554"/>
          </a:xfrm>
          <a:prstGeom prst="rect">
            <a:avLst/>
          </a:prstGeom>
          <a:noFill/>
        </p:spPr>
        <p:txBody>
          <a:bodyPr wrap="none" rtlCol="0">
            <a:spAutoFit/>
          </a:bodyPr>
          <a:lstStyle/>
          <a:p>
            <a:r>
              <a:rPr lang="en-US" sz="1600" b="1" dirty="0">
                <a:latin typeface="Arial" panose="020B0604020202020204" pitchFamily="34" charset="0"/>
                <a:cs typeface="Arial" panose="020B0604020202020204" pitchFamily="34" charset="0"/>
              </a:rPr>
              <a:t>X 2.75</a:t>
            </a:r>
          </a:p>
        </p:txBody>
      </p:sp>
      <p:sp>
        <p:nvSpPr>
          <p:cNvPr id="17" name="TextBox 16">
            <a:extLst>
              <a:ext uri="{FF2B5EF4-FFF2-40B4-BE49-F238E27FC236}">
                <a16:creationId xmlns:a16="http://schemas.microsoft.com/office/drawing/2014/main" id="{673DFED8-F0AB-4052-A12A-8A14C493CFA0}"/>
              </a:ext>
            </a:extLst>
          </p:cNvPr>
          <p:cNvSpPr txBox="1"/>
          <p:nvPr/>
        </p:nvSpPr>
        <p:spPr>
          <a:xfrm>
            <a:off x="2644166" y="2758689"/>
            <a:ext cx="717953" cy="338554"/>
          </a:xfrm>
          <a:prstGeom prst="rect">
            <a:avLst/>
          </a:prstGeom>
          <a:noFill/>
        </p:spPr>
        <p:txBody>
          <a:bodyPr wrap="none" rtlCol="0">
            <a:spAutoFit/>
          </a:bodyPr>
          <a:lstStyle/>
          <a:p>
            <a:r>
              <a:rPr lang="en-US" sz="1600" b="1" dirty="0">
                <a:latin typeface="Arial" panose="020B0604020202020204" pitchFamily="34" charset="0"/>
                <a:cs typeface="Arial" panose="020B0604020202020204" pitchFamily="34" charset="0"/>
              </a:rPr>
              <a:t>Y 5.5 </a:t>
            </a:r>
          </a:p>
        </p:txBody>
      </p:sp>
      <p:sp>
        <p:nvSpPr>
          <p:cNvPr id="18" name="TextBox 17">
            <a:extLst>
              <a:ext uri="{FF2B5EF4-FFF2-40B4-BE49-F238E27FC236}">
                <a16:creationId xmlns:a16="http://schemas.microsoft.com/office/drawing/2014/main" id="{CE0E4936-CEE9-44A6-8FDA-BC687F1BC8ED}"/>
              </a:ext>
            </a:extLst>
          </p:cNvPr>
          <p:cNvSpPr txBox="1"/>
          <p:nvPr/>
        </p:nvSpPr>
        <p:spPr>
          <a:xfrm>
            <a:off x="2542089" y="3969689"/>
            <a:ext cx="777777" cy="338554"/>
          </a:xfrm>
          <a:prstGeom prst="rect">
            <a:avLst/>
          </a:prstGeom>
          <a:noFill/>
        </p:spPr>
        <p:txBody>
          <a:bodyPr wrap="none" rtlCol="0">
            <a:spAutoFit/>
          </a:bodyPr>
          <a:lstStyle/>
          <a:p>
            <a:r>
              <a:rPr lang="en-US" sz="1600" b="1" dirty="0">
                <a:latin typeface="Arial" panose="020B0604020202020204" pitchFamily="34" charset="0"/>
                <a:cs typeface="Arial" panose="020B0604020202020204" pitchFamily="34" charset="0"/>
              </a:rPr>
              <a:t>X 7.75</a:t>
            </a:r>
          </a:p>
        </p:txBody>
      </p:sp>
      <p:sp>
        <p:nvSpPr>
          <p:cNvPr id="19" name="TextBox 18">
            <a:extLst>
              <a:ext uri="{FF2B5EF4-FFF2-40B4-BE49-F238E27FC236}">
                <a16:creationId xmlns:a16="http://schemas.microsoft.com/office/drawing/2014/main" id="{6FAF7860-3B5E-4A40-B234-4764FC879CFF}"/>
              </a:ext>
            </a:extLst>
          </p:cNvPr>
          <p:cNvSpPr txBox="1"/>
          <p:nvPr/>
        </p:nvSpPr>
        <p:spPr>
          <a:xfrm>
            <a:off x="2768433" y="4280331"/>
            <a:ext cx="546432" cy="338554"/>
          </a:xfrm>
          <a:prstGeom prst="rect">
            <a:avLst/>
          </a:prstGeom>
          <a:noFill/>
        </p:spPr>
        <p:txBody>
          <a:bodyPr wrap="none" rtlCol="0">
            <a:spAutoFit/>
          </a:bodyPr>
          <a:lstStyle/>
          <a:p>
            <a:r>
              <a:rPr lang="en-US" sz="1600" b="1" dirty="0">
                <a:latin typeface="Arial" panose="020B0604020202020204" pitchFamily="34" charset="0"/>
                <a:cs typeface="Arial" panose="020B0604020202020204" pitchFamily="34" charset="0"/>
              </a:rPr>
              <a:t>Y 7 </a:t>
            </a:r>
          </a:p>
        </p:txBody>
      </p:sp>
      <p:sp>
        <p:nvSpPr>
          <p:cNvPr id="20" name="TextBox 19">
            <a:extLst>
              <a:ext uri="{FF2B5EF4-FFF2-40B4-BE49-F238E27FC236}">
                <a16:creationId xmlns:a16="http://schemas.microsoft.com/office/drawing/2014/main" id="{DEBBDE92-65F0-43D5-AF18-066ECD8D53BF}"/>
              </a:ext>
            </a:extLst>
          </p:cNvPr>
          <p:cNvSpPr txBox="1"/>
          <p:nvPr/>
        </p:nvSpPr>
        <p:spPr>
          <a:xfrm>
            <a:off x="1848851" y="3158446"/>
            <a:ext cx="777777" cy="338554"/>
          </a:xfrm>
          <a:prstGeom prst="rect">
            <a:avLst/>
          </a:prstGeom>
          <a:noFill/>
        </p:spPr>
        <p:txBody>
          <a:bodyPr wrap="none" rtlCol="0">
            <a:spAutoFit/>
          </a:bodyPr>
          <a:lstStyle/>
          <a:p>
            <a:r>
              <a:rPr lang="en-US" sz="1600" b="1" dirty="0">
                <a:latin typeface="Arial" panose="020B0604020202020204" pitchFamily="34" charset="0"/>
                <a:cs typeface="Arial" panose="020B0604020202020204" pitchFamily="34" charset="0"/>
              </a:rPr>
              <a:t>X 5.25</a:t>
            </a:r>
          </a:p>
        </p:txBody>
      </p:sp>
      <p:sp>
        <p:nvSpPr>
          <p:cNvPr id="21" name="TextBox 20">
            <a:extLst>
              <a:ext uri="{FF2B5EF4-FFF2-40B4-BE49-F238E27FC236}">
                <a16:creationId xmlns:a16="http://schemas.microsoft.com/office/drawing/2014/main" id="{315035AE-06C2-400C-9211-C07E1F5E5C66}"/>
              </a:ext>
            </a:extLst>
          </p:cNvPr>
          <p:cNvSpPr txBox="1"/>
          <p:nvPr/>
        </p:nvSpPr>
        <p:spPr>
          <a:xfrm>
            <a:off x="1861445" y="3469088"/>
            <a:ext cx="831766" cy="338554"/>
          </a:xfrm>
          <a:prstGeom prst="rect">
            <a:avLst/>
          </a:prstGeom>
          <a:noFill/>
        </p:spPr>
        <p:txBody>
          <a:bodyPr wrap="none" rtlCol="0">
            <a:spAutoFit/>
          </a:bodyPr>
          <a:lstStyle/>
          <a:p>
            <a:r>
              <a:rPr lang="en-US" sz="1600" b="1" dirty="0">
                <a:latin typeface="Arial" panose="020B0604020202020204" pitchFamily="34" charset="0"/>
                <a:cs typeface="Arial" panose="020B0604020202020204" pitchFamily="34" charset="0"/>
              </a:rPr>
              <a:t>Y 6.25 </a:t>
            </a:r>
          </a:p>
        </p:txBody>
      </p:sp>
      <p:sp>
        <p:nvSpPr>
          <p:cNvPr id="24" name="TextBox 23">
            <a:extLst>
              <a:ext uri="{FF2B5EF4-FFF2-40B4-BE49-F238E27FC236}">
                <a16:creationId xmlns:a16="http://schemas.microsoft.com/office/drawing/2014/main" id="{43D2D67F-F57C-424E-A815-5503F396FECB}"/>
              </a:ext>
            </a:extLst>
          </p:cNvPr>
          <p:cNvSpPr txBox="1"/>
          <p:nvPr/>
        </p:nvSpPr>
        <p:spPr>
          <a:xfrm>
            <a:off x="3990261" y="2192391"/>
            <a:ext cx="538930" cy="338554"/>
          </a:xfrm>
          <a:prstGeom prst="rect">
            <a:avLst/>
          </a:prstGeom>
          <a:noFill/>
        </p:spPr>
        <p:txBody>
          <a:bodyPr wrap="none" rtlCol="0">
            <a:spAutoFit/>
          </a:bodyPr>
          <a:lstStyle/>
          <a:p>
            <a:r>
              <a:rPr lang="en-US" sz="1600" b="1" dirty="0">
                <a:solidFill>
                  <a:schemeClr val="bg1">
                    <a:lumMod val="65000"/>
                  </a:schemeClr>
                </a:solidFill>
                <a:latin typeface="Arial" panose="020B0604020202020204" pitchFamily="34" charset="0"/>
                <a:cs typeface="Arial" panose="020B0604020202020204" pitchFamily="34" charset="0"/>
              </a:rPr>
              <a:t>-3.5</a:t>
            </a:r>
          </a:p>
        </p:txBody>
      </p:sp>
      <p:sp>
        <p:nvSpPr>
          <p:cNvPr id="25" name="TextBox 24">
            <a:extLst>
              <a:ext uri="{FF2B5EF4-FFF2-40B4-BE49-F238E27FC236}">
                <a16:creationId xmlns:a16="http://schemas.microsoft.com/office/drawing/2014/main" id="{37B30592-AB6D-40C3-A2DC-7F885AB134A0}"/>
              </a:ext>
            </a:extLst>
          </p:cNvPr>
          <p:cNvSpPr txBox="1"/>
          <p:nvPr/>
        </p:nvSpPr>
        <p:spPr>
          <a:xfrm>
            <a:off x="4055187" y="2941922"/>
            <a:ext cx="298480" cy="338554"/>
          </a:xfrm>
          <a:prstGeom prst="rect">
            <a:avLst/>
          </a:prstGeom>
          <a:noFill/>
        </p:spPr>
        <p:txBody>
          <a:bodyPr wrap="none" rtlCol="0">
            <a:spAutoFit/>
          </a:bodyPr>
          <a:lstStyle/>
          <a:p>
            <a:r>
              <a:rPr lang="en-US" sz="1600" b="1" dirty="0">
                <a:solidFill>
                  <a:schemeClr val="bg1">
                    <a:lumMod val="65000"/>
                  </a:schemeClr>
                </a:solidFill>
                <a:latin typeface="Arial" panose="020B0604020202020204" pitchFamily="34" charset="0"/>
                <a:cs typeface="Arial" panose="020B0604020202020204" pitchFamily="34" charset="0"/>
              </a:rPr>
              <a:t>2</a:t>
            </a:r>
          </a:p>
        </p:txBody>
      </p:sp>
      <p:sp>
        <p:nvSpPr>
          <p:cNvPr id="26" name="TextBox 25">
            <a:extLst>
              <a:ext uri="{FF2B5EF4-FFF2-40B4-BE49-F238E27FC236}">
                <a16:creationId xmlns:a16="http://schemas.microsoft.com/office/drawing/2014/main" id="{82870390-2BC5-4323-BAE1-5E3EDBC8919E}"/>
              </a:ext>
            </a:extLst>
          </p:cNvPr>
          <p:cNvSpPr txBox="1"/>
          <p:nvPr/>
        </p:nvSpPr>
        <p:spPr>
          <a:xfrm>
            <a:off x="4024134" y="3758314"/>
            <a:ext cx="367408" cy="338554"/>
          </a:xfrm>
          <a:prstGeom prst="rect">
            <a:avLst/>
          </a:prstGeom>
          <a:noFill/>
        </p:spPr>
        <p:txBody>
          <a:bodyPr wrap="none" rtlCol="0">
            <a:spAutoFit/>
          </a:bodyPr>
          <a:lstStyle/>
          <a:p>
            <a:r>
              <a:rPr lang="en-US" sz="1600" b="1" dirty="0">
                <a:solidFill>
                  <a:schemeClr val="bg1">
                    <a:lumMod val="65000"/>
                  </a:schemeClr>
                </a:solidFill>
                <a:latin typeface="Arial" panose="020B0604020202020204" pitchFamily="34" charset="0"/>
                <a:cs typeface="Arial" panose="020B0604020202020204" pitchFamily="34" charset="0"/>
              </a:rPr>
              <a:t>-1</a:t>
            </a:r>
          </a:p>
        </p:txBody>
      </p:sp>
      <p:sp>
        <p:nvSpPr>
          <p:cNvPr id="27" name="TextBox 26">
            <a:extLst>
              <a:ext uri="{FF2B5EF4-FFF2-40B4-BE49-F238E27FC236}">
                <a16:creationId xmlns:a16="http://schemas.microsoft.com/office/drawing/2014/main" id="{E29A3041-BF4B-40D8-9660-ADA34C62DCB6}"/>
              </a:ext>
            </a:extLst>
          </p:cNvPr>
          <p:cNvSpPr txBox="1"/>
          <p:nvPr/>
        </p:nvSpPr>
        <p:spPr>
          <a:xfrm>
            <a:off x="4024134" y="4502649"/>
            <a:ext cx="538930" cy="338554"/>
          </a:xfrm>
          <a:prstGeom prst="rect">
            <a:avLst/>
          </a:prstGeom>
          <a:noFill/>
        </p:spPr>
        <p:txBody>
          <a:bodyPr wrap="none" rtlCol="0">
            <a:spAutoFit/>
          </a:bodyPr>
          <a:lstStyle/>
          <a:p>
            <a:r>
              <a:rPr lang="en-US" sz="1600" b="1" dirty="0">
                <a:solidFill>
                  <a:schemeClr val="bg1">
                    <a:lumMod val="65000"/>
                  </a:schemeClr>
                </a:solidFill>
                <a:latin typeface="Arial" panose="020B0604020202020204" pitchFamily="34" charset="0"/>
                <a:cs typeface="Arial" panose="020B0604020202020204" pitchFamily="34" charset="0"/>
              </a:rPr>
              <a:t>-1.5</a:t>
            </a:r>
          </a:p>
        </p:txBody>
      </p:sp>
      <p:sp>
        <p:nvSpPr>
          <p:cNvPr id="28" name="TextBox 27">
            <a:extLst>
              <a:ext uri="{FF2B5EF4-FFF2-40B4-BE49-F238E27FC236}">
                <a16:creationId xmlns:a16="http://schemas.microsoft.com/office/drawing/2014/main" id="{8CE897F5-5D24-49E4-A4AA-721FA40DCC93}"/>
              </a:ext>
            </a:extLst>
          </p:cNvPr>
          <p:cNvSpPr txBox="1"/>
          <p:nvPr/>
        </p:nvSpPr>
        <p:spPr>
          <a:xfrm>
            <a:off x="3254785" y="2582239"/>
            <a:ext cx="652743" cy="338554"/>
          </a:xfrm>
          <a:prstGeom prst="rect">
            <a:avLst/>
          </a:prstGeom>
          <a:noFill/>
        </p:spPr>
        <p:txBody>
          <a:bodyPr wrap="none" rtlCol="0">
            <a:spAutoFit/>
          </a:bodyPr>
          <a:lstStyle/>
          <a:p>
            <a:r>
              <a:rPr lang="en-US" sz="1600" b="1" dirty="0">
                <a:solidFill>
                  <a:schemeClr val="bg1">
                    <a:lumMod val="65000"/>
                  </a:schemeClr>
                </a:solidFill>
                <a:latin typeface="Arial" panose="020B0604020202020204" pitchFamily="34" charset="0"/>
                <a:cs typeface="Arial" panose="020B0604020202020204" pitchFamily="34" charset="0"/>
              </a:rPr>
              <a:t>-2.75</a:t>
            </a:r>
          </a:p>
        </p:txBody>
      </p:sp>
      <p:sp>
        <p:nvSpPr>
          <p:cNvPr id="29" name="TextBox 28">
            <a:extLst>
              <a:ext uri="{FF2B5EF4-FFF2-40B4-BE49-F238E27FC236}">
                <a16:creationId xmlns:a16="http://schemas.microsoft.com/office/drawing/2014/main" id="{D452C035-A3ED-499A-A9F4-A13E2530DD04}"/>
              </a:ext>
            </a:extLst>
          </p:cNvPr>
          <p:cNvSpPr txBox="1"/>
          <p:nvPr/>
        </p:nvSpPr>
        <p:spPr>
          <a:xfrm>
            <a:off x="3276745" y="4083364"/>
            <a:ext cx="583814" cy="338554"/>
          </a:xfrm>
          <a:prstGeom prst="rect">
            <a:avLst/>
          </a:prstGeom>
          <a:noFill/>
        </p:spPr>
        <p:txBody>
          <a:bodyPr wrap="none" rtlCol="0">
            <a:spAutoFit/>
          </a:bodyPr>
          <a:lstStyle/>
          <a:p>
            <a:r>
              <a:rPr lang="en-US" sz="1600" b="1" dirty="0">
                <a:solidFill>
                  <a:schemeClr val="bg1">
                    <a:lumMod val="65000"/>
                  </a:schemeClr>
                </a:solidFill>
                <a:latin typeface="Arial" panose="020B0604020202020204" pitchFamily="34" charset="0"/>
                <a:cs typeface="Arial" panose="020B0604020202020204" pitchFamily="34" charset="0"/>
              </a:rPr>
              <a:t>0.75</a:t>
            </a:r>
          </a:p>
        </p:txBody>
      </p:sp>
      <p:sp>
        <p:nvSpPr>
          <p:cNvPr id="30" name="TextBox 29">
            <a:extLst>
              <a:ext uri="{FF2B5EF4-FFF2-40B4-BE49-F238E27FC236}">
                <a16:creationId xmlns:a16="http://schemas.microsoft.com/office/drawing/2014/main" id="{9CC8BA1A-1F6C-4AAA-A8B5-AF1159A04B03}"/>
              </a:ext>
            </a:extLst>
          </p:cNvPr>
          <p:cNvSpPr txBox="1"/>
          <p:nvPr/>
        </p:nvSpPr>
        <p:spPr>
          <a:xfrm>
            <a:off x="2527826" y="3294210"/>
            <a:ext cx="367408" cy="338554"/>
          </a:xfrm>
          <a:prstGeom prst="rect">
            <a:avLst/>
          </a:prstGeom>
          <a:noFill/>
        </p:spPr>
        <p:txBody>
          <a:bodyPr wrap="none" rtlCol="0">
            <a:spAutoFit/>
          </a:bodyPr>
          <a:lstStyle/>
          <a:p>
            <a:r>
              <a:rPr lang="en-US" sz="1600" b="1" dirty="0">
                <a:solidFill>
                  <a:schemeClr val="bg1">
                    <a:lumMod val="65000"/>
                  </a:schemeClr>
                </a:solidFill>
                <a:latin typeface="Arial" panose="020B0604020202020204" pitchFamily="34" charset="0"/>
                <a:cs typeface="Arial" panose="020B0604020202020204" pitchFamily="34" charset="0"/>
              </a:rPr>
              <a:t>-1</a:t>
            </a:r>
          </a:p>
        </p:txBody>
      </p:sp>
    </p:spTree>
    <p:extLst>
      <p:ext uri="{BB962C8B-B14F-4D97-AF65-F5344CB8AC3E}">
        <p14:creationId xmlns:p14="http://schemas.microsoft.com/office/powerpoint/2010/main" val="20956452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a:t>When we compare species we need to account for phylogeny because:</a:t>
            </a:r>
          </a:p>
          <a:p>
            <a:pPr marL="914400" lvl="1" indent="-514350">
              <a:buFont typeface="+mj-lt"/>
              <a:buAutoNum type="arabicPeriod"/>
            </a:pPr>
            <a:r>
              <a:rPr lang="en-US" dirty="0"/>
              <a:t>Our datapoints are </a:t>
            </a:r>
            <a:r>
              <a:rPr lang="en-US" b="1" dirty="0"/>
              <a:t>not independent</a:t>
            </a:r>
          </a:p>
          <a:p>
            <a:pPr marL="914400" lvl="1" indent="-514350">
              <a:buFont typeface="+mj-lt"/>
              <a:buAutoNum type="arabicPeriod"/>
            </a:pPr>
            <a:r>
              <a:rPr lang="en-US" dirty="0"/>
              <a:t>We want to know if traits (or traits and environments/niche) “evolved in a correlated fashion”		</a:t>
            </a:r>
          </a:p>
          <a:p>
            <a:pPr marL="0" indent="0">
              <a:buNone/>
            </a:pPr>
            <a:r>
              <a:rPr lang="en-US" dirty="0"/>
              <a:t>Independent contrasts are a very early and now somewhat outdated tool of </a:t>
            </a:r>
          </a:p>
          <a:p>
            <a:pPr marL="0" indent="0">
              <a:buNone/>
            </a:pPr>
            <a:endParaRPr lang="en-US" dirty="0"/>
          </a:p>
          <a:p>
            <a:pPr marL="0" indent="0">
              <a:buNone/>
            </a:pPr>
            <a:r>
              <a:rPr lang="en-US" b="1" dirty="0"/>
              <a:t>		Phylogenetic Comparative Methods</a:t>
            </a:r>
          </a:p>
          <a:p>
            <a:pPr marL="0" indent="0">
              <a:buNone/>
            </a:pPr>
            <a:endParaRPr lang="en-US" dirty="0"/>
          </a:p>
        </p:txBody>
      </p:sp>
      <p:sp>
        <p:nvSpPr>
          <p:cNvPr id="7" name="Title 1">
            <a:extLst>
              <a:ext uri="{FF2B5EF4-FFF2-40B4-BE49-F238E27FC236}">
                <a16:creationId xmlns:a16="http://schemas.microsoft.com/office/drawing/2014/main" id="{2B420499-663E-4935-B5E3-96C90ECAF4CA}"/>
              </a:ext>
            </a:extLst>
          </p:cNvPr>
          <p:cNvSpPr>
            <a:spLocks noGrp="1"/>
          </p:cNvSpPr>
          <p:nvPr>
            <p:ph type="title"/>
          </p:nvPr>
        </p:nvSpPr>
        <p:spPr>
          <a:xfrm>
            <a:off x="838200" y="365125"/>
            <a:ext cx="10515600" cy="1325563"/>
          </a:xfrm>
        </p:spPr>
        <p:txBody>
          <a:bodyPr/>
          <a:lstStyle/>
          <a:p>
            <a:r>
              <a:rPr lang="en-US" dirty="0"/>
              <a:t>Independent contrasts</a:t>
            </a:r>
          </a:p>
        </p:txBody>
      </p:sp>
    </p:spTree>
    <p:extLst>
      <p:ext uri="{BB962C8B-B14F-4D97-AF65-F5344CB8AC3E}">
        <p14:creationId xmlns:p14="http://schemas.microsoft.com/office/powerpoint/2010/main" val="18125050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915AF2-A053-D108-293A-FABB88D8F42A}"/>
              </a:ext>
            </a:extLst>
          </p:cNvPr>
          <p:cNvSpPr>
            <a:spLocks noGrp="1"/>
          </p:cNvSpPr>
          <p:nvPr>
            <p:ph type="title"/>
          </p:nvPr>
        </p:nvSpPr>
        <p:spPr/>
        <p:txBody>
          <a:bodyPr/>
          <a:lstStyle/>
          <a:p>
            <a:r>
              <a:rPr lang="en-GB" dirty="0"/>
              <a:t>Program</a:t>
            </a:r>
          </a:p>
        </p:txBody>
      </p:sp>
      <p:sp>
        <p:nvSpPr>
          <p:cNvPr id="3" name="Content Placeholder 2">
            <a:extLst>
              <a:ext uri="{FF2B5EF4-FFF2-40B4-BE49-F238E27FC236}">
                <a16:creationId xmlns:a16="http://schemas.microsoft.com/office/drawing/2014/main" id="{480B0692-7F06-9670-8314-BD5CEEF11EAB}"/>
              </a:ext>
            </a:extLst>
          </p:cNvPr>
          <p:cNvSpPr>
            <a:spLocks noGrp="1"/>
          </p:cNvSpPr>
          <p:nvPr>
            <p:ph idx="1"/>
          </p:nvPr>
        </p:nvSpPr>
        <p:spPr/>
        <p:txBody>
          <a:bodyPr/>
          <a:lstStyle/>
          <a:p>
            <a:r>
              <a:rPr lang="en-GB" dirty="0"/>
              <a:t>Phylogenetic data and phylogenetic trees</a:t>
            </a:r>
          </a:p>
          <a:p>
            <a:r>
              <a:rPr lang="en-GB" dirty="0"/>
              <a:t>Are species data independent?</a:t>
            </a:r>
          </a:p>
          <a:p>
            <a:r>
              <a:rPr lang="en-GB" dirty="0"/>
              <a:t>Phylogenetic independent contrasts</a:t>
            </a:r>
          </a:p>
          <a:p>
            <a:r>
              <a:rPr lang="en-GB" dirty="0">
                <a:solidFill>
                  <a:schemeClr val="bg1">
                    <a:lumMod val="85000"/>
                  </a:schemeClr>
                </a:solidFill>
              </a:rPr>
              <a:t>Tests of phylogenetic signal</a:t>
            </a:r>
          </a:p>
          <a:p>
            <a:r>
              <a:rPr lang="en-GB" dirty="0">
                <a:solidFill>
                  <a:schemeClr val="bg1">
                    <a:lumMod val="85000"/>
                  </a:schemeClr>
                </a:solidFill>
              </a:rPr>
              <a:t>Phylogenetic community structure</a:t>
            </a:r>
          </a:p>
        </p:txBody>
      </p:sp>
    </p:spTree>
    <p:extLst>
      <p:ext uri="{BB962C8B-B14F-4D97-AF65-F5344CB8AC3E}">
        <p14:creationId xmlns:p14="http://schemas.microsoft.com/office/powerpoint/2010/main" val="33099890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915AF2-A053-D108-293A-FABB88D8F42A}"/>
              </a:ext>
            </a:extLst>
          </p:cNvPr>
          <p:cNvSpPr>
            <a:spLocks noGrp="1"/>
          </p:cNvSpPr>
          <p:nvPr>
            <p:ph type="title"/>
          </p:nvPr>
        </p:nvSpPr>
        <p:spPr/>
        <p:txBody>
          <a:bodyPr/>
          <a:lstStyle/>
          <a:p>
            <a:r>
              <a:rPr lang="en-GB" dirty="0"/>
              <a:t>Program</a:t>
            </a:r>
          </a:p>
        </p:txBody>
      </p:sp>
      <p:sp>
        <p:nvSpPr>
          <p:cNvPr id="3" name="Content Placeholder 2">
            <a:extLst>
              <a:ext uri="{FF2B5EF4-FFF2-40B4-BE49-F238E27FC236}">
                <a16:creationId xmlns:a16="http://schemas.microsoft.com/office/drawing/2014/main" id="{480B0692-7F06-9670-8314-BD5CEEF11EAB}"/>
              </a:ext>
            </a:extLst>
          </p:cNvPr>
          <p:cNvSpPr>
            <a:spLocks noGrp="1"/>
          </p:cNvSpPr>
          <p:nvPr>
            <p:ph idx="1"/>
          </p:nvPr>
        </p:nvSpPr>
        <p:spPr/>
        <p:txBody>
          <a:bodyPr/>
          <a:lstStyle/>
          <a:p>
            <a:r>
              <a:rPr lang="en-GB" dirty="0">
                <a:solidFill>
                  <a:schemeClr val="bg1">
                    <a:lumMod val="85000"/>
                  </a:schemeClr>
                </a:solidFill>
              </a:rPr>
              <a:t>Phylogenetic data and phylogenetic trees</a:t>
            </a:r>
          </a:p>
          <a:p>
            <a:r>
              <a:rPr lang="en-GB" dirty="0">
                <a:solidFill>
                  <a:schemeClr val="bg1">
                    <a:lumMod val="85000"/>
                  </a:schemeClr>
                </a:solidFill>
              </a:rPr>
              <a:t>Are species data independent?</a:t>
            </a:r>
          </a:p>
          <a:p>
            <a:r>
              <a:rPr lang="en-GB" dirty="0">
                <a:solidFill>
                  <a:schemeClr val="bg1">
                    <a:lumMod val="85000"/>
                  </a:schemeClr>
                </a:solidFill>
              </a:rPr>
              <a:t>Phylogenetic independent contrasts</a:t>
            </a:r>
          </a:p>
          <a:p>
            <a:r>
              <a:rPr lang="en-GB" dirty="0"/>
              <a:t>Tests of phylogenetic signal</a:t>
            </a:r>
          </a:p>
          <a:p>
            <a:r>
              <a:rPr lang="en-GB" dirty="0"/>
              <a:t>Phylogenetic community structure</a:t>
            </a:r>
          </a:p>
        </p:txBody>
      </p:sp>
    </p:spTree>
    <p:extLst>
      <p:ext uri="{BB962C8B-B14F-4D97-AF65-F5344CB8AC3E}">
        <p14:creationId xmlns:p14="http://schemas.microsoft.com/office/powerpoint/2010/main" val="37793283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9E544-BA49-48D9-575F-9BD6D7AFC196}"/>
              </a:ext>
            </a:extLst>
          </p:cNvPr>
          <p:cNvSpPr>
            <a:spLocks noGrp="1"/>
          </p:cNvSpPr>
          <p:nvPr>
            <p:ph type="title"/>
          </p:nvPr>
        </p:nvSpPr>
        <p:spPr/>
        <p:txBody>
          <a:bodyPr/>
          <a:lstStyle/>
          <a:p>
            <a:r>
              <a:rPr lang="en-GB" dirty="0"/>
              <a:t>Phylogenetic trees</a:t>
            </a:r>
          </a:p>
        </p:txBody>
      </p:sp>
      <p:pic>
        <p:nvPicPr>
          <p:cNvPr id="1026" name="Picture 2">
            <a:extLst>
              <a:ext uri="{FF2B5EF4-FFF2-40B4-BE49-F238E27FC236}">
                <a16:creationId xmlns:a16="http://schemas.microsoft.com/office/drawing/2014/main" id="{9AE06780-2F0A-2F4A-3EA3-EFD1A4CB51A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56986" y="470064"/>
            <a:ext cx="3651419" cy="578018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oral of Life | THINKING SCI-FI">
            <a:extLst>
              <a:ext uri="{FF2B5EF4-FFF2-40B4-BE49-F238E27FC236}">
                <a16:creationId xmlns:a16="http://schemas.microsoft.com/office/drawing/2014/main" id="{61DF899B-3E3D-5194-C0BB-13F75D9644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4414" y="2356834"/>
            <a:ext cx="4127743" cy="389341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FA88D752-D2A1-1067-2C25-139391A70956}"/>
              </a:ext>
            </a:extLst>
          </p:cNvPr>
          <p:cNvSpPr txBox="1"/>
          <p:nvPr/>
        </p:nvSpPr>
        <p:spPr>
          <a:xfrm>
            <a:off x="1263202" y="6308209"/>
            <a:ext cx="933012" cy="400110"/>
          </a:xfrm>
          <a:prstGeom prst="rect">
            <a:avLst/>
          </a:prstGeom>
          <a:noFill/>
        </p:spPr>
        <p:txBody>
          <a:bodyPr wrap="none" rtlCol="0">
            <a:spAutoFit/>
          </a:bodyPr>
          <a:lstStyle/>
          <a:p>
            <a:r>
              <a:rPr lang="en-GB" sz="2000" dirty="0"/>
              <a:t>Darwin</a:t>
            </a:r>
          </a:p>
        </p:txBody>
      </p:sp>
      <p:sp>
        <p:nvSpPr>
          <p:cNvPr id="7" name="TextBox 6">
            <a:extLst>
              <a:ext uri="{FF2B5EF4-FFF2-40B4-BE49-F238E27FC236}">
                <a16:creationId xmlns:a16="http://schemas.microsoft.com/office/drawing/2014/main" id="{8A40F369-AB7A-A057-99CD-AC3C6BAD7644}"/>
              </a:ext>
            </a:extLst>
          </p:cNvPr>
          <p:cNvSpPr txBox="1"/>
          <p:nvPr/>
        </p:nvSpPr>
        <p:spPr>
          <a:xfrm>
            <a:off x="7508383" y="6310132"/>
            <a:ext cx="1001941" cy="400110"/>
          </a:xfrm>
          <a:prstGeom prst="rect">
            <a:avLst/>
          </a:prstGeom>
          <a:noFill/>
        </p:spPr>
        <p:txBody>
          <a:bodyPr wrap="none" rtlCol="0">
            <a:spAutoFit/>
          </a:bodyPr>
          <a:lstStyle/>
          <a:p>
            <a:r>
              <a:rPr lang="en-GB" sz="2000" dirty="0"/>
              <a:t>Haeckel</a:t>
            </a:r>
          </a:p>
        </p:txBody>
      </p:sp>
    </p:spTree>
    <p:extLst>
      <p:ext uri="{BB962C8B-B14F-4D97-AF65-F5344CB8AC3E}">
        <p14:creationId xmlns:p14="http://schemas.microsoft.com/office/powerpoint/2010/main" val="39437661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9E544-BA49-48D9-575F-9BD6D7AFC196}"/>
              </a:ext>
            </a:extLst>
          </p:cNvPr>
          <p:cNvSpPr>
            <a:spLocks noGrp="1"/>
          </p:cNvSpPr>
          <p:nvPr>
            <p:ph type="title"/>
          </p:nvPr>
        </p:nvSpPr>
        <p:spPr/>
        <p:txBody>
          <a:bodyPr/>
          <a:lstStyle/>
          <a:p>
            <a:r>
              <a:rPr lang="en-GB" dirty="0"/>
              <a:t>Phylogenetic trees</a:t>
            </a:r>
          </a:p>
        </p:txBody>
      </p:sp>
      <p:pic>
        <p:nvPicPr>
          <p:cNvPr id="3" name="Picture 2">
            <a:extLst>
              <a:ext uri="{FF2B5EF4-FFF2-40B4-BE49-F238E27FC236}">
                <a16:creationId xmlns:a16="http://schemas.microsoft.com/office/drawing/2014/main" id="{C5C024B9-D633-CA64-2D10-16CDB0AC48B1}"/>
              </a:ext>
            </a:extLst>
          </p:cNvPr>
          <p:cNvPicPr>
            <a:picLocks noChangeAspect="1"/>
          </p:cNvPicPr>
          <p:nvPr/>
        </p:nvPicPr>
        <p:blipFill>
          <a:blip r:embed="rId2"/>
          <a:stretch>
            <a:fillRect/>
          </a:stretch>
        </p:blipFill>
        <p:spPr>
          <a:xfrm>
            <a:off x="838200" y="1561759"/>
            <a:ext cx="4171682" cy="5020742"/>
          </a:xfrm>
          <a:prstGeom prst="rect">
            <a:avLst/>
          </a:prstGeom>
        </p:spPr>
      </p:pic>
      <p:pic>
        <p:nvPicPr>
          <p:cNvPr id="4" name="Picture 3">
            <a:extLst>
              <a:ext uri="{FF2B5EF4-FFF2-40B4-BE49-F238E27FC236}">
                <a16:creationId xmlns:a16="http://schemas.microsoft.com/office/drawing/2014/main" id="{F0729CCB-854D-5362-A5EE-2E59EA43B2FB}"/>
              </a:ext>
            </a:extLst>
          </p:cNvPr>
          <p:cNvPicPr>
            <a:picLocks noChangeAspect="1"/>
          </p:cNvPicPr>
          <p:nvPr/>
        </p:nvPicPr>
        <p:blipFill>
          <a:blip r:embed="rId3"/>
          <a:stretch>
            <a:fillRect/>
          </a:stretch>
        </p:blipFill>
        <p:spPr>
          <a:xfrm>
            <a:off x="5460641" y="1407492"/>
            <a:ext cx="5640947" cy="4971084"/>
          </a:xfrm>
          <a:prstGeom prst="rect">
            <a:avLst/>
          </a:prstGeom>
        </p:spPr>
      </p:pic>
    </p:spTree>
    <p:extLst>
      <p:ext uri="{BB962C8B-B14F-4D97-AF65-F5344CB8AC3E}">
        <p14:creationId xmlns:p14="http://schemas.microsoft.com/office/powerpoint/2010/main" val="29766402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9E544-BA49-48D9-575F-9BD6D7AFC196}"/>
              </a:ext>
            </a:extLst>
          </p:cNvPr>
          <p:cNvSpPr>
            <a:spLocks noGrp="1"/>
          </p:cNvSpPr>
          <p:nvPr>
            <p:ph type="title"/>
          </p:nvPr>
        </p:nvSpPr>
        <p:spPr/>
        <p:txBody>
          <a:bodyPr/>
          <a:lstStyle/>
          <a:p>
            <a:r>
              <a:rPr lang="en-GB" dirty="0"/>
              <a:t>Phylogenetic trees</a:t>
            </a:r>
          </a:p>
        </p:txBody>
      </p:sp>
      <p:pic>
        <p:nvPicPr>
          <p:cNvPr id="5" name="Picture 4">
            <a:extLst>
              <a:ext uri="{FF2B5EF4-FFF2-40B4-BE49-F238E27FC236}">
                <a16:creationId xmlns:a16="http://schemas.microsoft.com/office/drawing/2014/main" id="{4CD51526-5A11-5489-7E17-D27CE37C86B4}"/>
              </a:ext>
            </a:extLst>
          </p:cNvPr>
          <p:cNvPicPr/>
          <p:nvPr/>
        </p:nvPicPr>
        <p:blipFill>
          <a:blip r:embed="rId2"/>
          <a:stretch>
            <a:fillRect/>
          </a:stretch>
        </p:blipFill>
        <p:spPr>
          <a:xfrm>
            <a:off x="4154024" y="1027905"/>
            <a:ext cx="7418717" cy="5464969"/>
          </a:xfrm>
          <a:prstGeom prst="rect">
            <a:avLst/>
          </a:prstGeom>
        </p:spPr>
      </p:pic>
    </p:spTree>
    <p:extLst>
      <p:ext uri="{BB962C8B-B14F-4D97-AF65-F5344CB8AC3E}">
        <p14:creationId xmlns:p14="http://schemas.microsoft.com/office/powerpoint/2010/main" val="4091604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9E544-BA49-48D9-575F-9BD6D7AFC196}"/>
              </a:ext>
            </a:extLst>
          </p:cNvPr>
          <p:cNvSpPr>
            <a:spLocks noGrp="1"/>
          </p:cNvSpPr>
          <p:nvPr>
            <p:ph type="title"/>
          </p:nvPr>
        </p:nvSpPr>
        <p:spPr/>
        <p:txBody>
          <a:bodyPr/>
          <a:lstStyle/>
          <a:p>
            <a:r>
              <a:rPr lang="en-GB" dirty="0"/>
              <a:t>Phylogenetic trees</a:t>
            </a:r>
          </a:p>
        </p:txBody>
      </p:sp>
      <p:pic>
        <p:nvPicPr>
          <p:cNvPr id="5" name="Picture 4">
            <a:extLst>
              <a:ext uri="{FF2B5EF4-FFF2-40B4-BE49-F238E27FC236}">
                <a16:creationId xmlns:a16="http://schemas.microsoft.com/office/drawing/2014/main" id="{4CD51526-5A11-5489-7E17-D27CE37C86B4}"/>
              </a:ext>
            </a:extLst>
          </p:cNvPr>
          <p:cNvPicPr/>
          <p:nvPr/>
        </p:nvPicPr>
        <p:blipFill>
          <a:blip r:embed="rId2"/>
          <a:stretch>
            <a:fillRect/>
          </a:stretch>
        </p:blipFill>
        <p:spPr>
          <a:xfrm>
            <a:off x="4154024" y="1027905"/>
            <a:ext cx="7418717" cy="5464969"/>
          </a:xfrm>
          <a:prstGeom prst="rect">
            <a:avLst/>
          </a:prstGeom>
        </p:spPr>
      </p:pic>
      <p:sp>
        <p:nvSpPr>
          <p:cNvPr id="3" name="TextBox 2">
            <a:extLst>
              <a:ext uri="{FF2B5EF4-FFF2-40B4-BE49-F238E27FC236}">
                <a16:creationId xmlns:a16="http://schemas.microsoft.com/office/drawing/2014/main" id="{851E86E9-087E-60FE-079B-287C546AC438}"/>
              </a:ext>
            </a:extLst>
          </p:cNvPr>
          <p:cNvSpPr txBox="1"/>
          <p:nvPr/>
        </p:nvSpPr>
        <p:spPr>
          <a:xfrm>
            <a:off x="838200" y="2891451"/>
            <a:ext cx="2935310" cy="1200329"/>
          </a:xfrm>
          <a:prstGeom prst="rect">
            <a:avLst/>
          </a:prstGeom>
          <a:noFill/>
        </p:spPr>
        <p:txBody>
          <a:bodyPr wrap="square" rtlCol="0">
            <a:spAutoFit/>
          </a:bodyPr>
          <a:lstStyle/>
          <a:p>
            <a:r>
              <a:rPr lang="en-GB" sz="2400" dirty="0"/>
              <a:t>How to turn that into structured data that we can store in a file?</a:t>
            </a:r>
          </a:p>
        </p:txBody>
      </p:sp>
      <p:sp>
        <p:nvSpPr>
          <p:cNvPr id="4" name="TextBox 3">
            <a:extLst>
              <a:ext uri="{FF2B5EF4-FFF2-40B4-BE49-F238E27FC236}">
                <a16:creationId xmlns:a16="http://schemas.microsoft.com/office/drawing/2014/main" id="{0DAA1AA0-6911-BDD8-E05E-8590776F4596}"/>
              </a:ext>
            </a:extLst>
          </p:cNvPr>
          <p:cNvSpPr txBox="1"/>
          <p:nvPr/>
        </p:nvSpPr>
        <p:spPr>
          <a:xfrm>
            <a:off x="4617664" y="1405898"/>
            <a:ext cx="1356217" cy="4708981"/>
          </a:xfrm>
          <a:prstGeom prst="rect">
            <a:avLst/>
          </a:prstGeom>
          <a:noFill/>
          <a:ln>
            <a:noFill/>
          </a:ln>
        </p:spPr>
        <p:style>
          <a:lnRef idx="0">
            <a:scrgbClr r="0" g="0" b="0"/>
          </a:lnRef>
          <a:fillRef idx="0">
            <a:scrgbClr r="0" g="0" b="0"/>
          </a:fillRef>
          <a:effectRef idx="0">
            <a:scrgbClr r="0" g="0" b="0"/>
          </a:effectRef>
          <a:fontRef idx="minor">
            <a:schemeClr val="accent2"/>
          </a:fontRef>
        </p:style>
        <p:txBody>
          <a:bodyPr wrap="square" rtlCol="0">
            <a:spAutoFit/>
          </a:bodyPr>
          <a:lstStyle/>
          <a:p>
            <a:r>
              <a:rPr lang="en-GB" sz="30000" b="1" dirty="0">
                <a:solidFill>
                  <a:schemeClr val="accent2"/>
                </a:solidFill>
              </a:rPr>
              <a:t>?</a:t>
            </a:r>
          </a:p>
        </p:txBody>
      </p:sp>
    </p:spTree>
    <p:extLst>
      <p:ext uri="{BB962C8B-B14F-4D97-AF65-F5344CB8AC3E}">
        <p14:creationId xmlns:p14="http://schemas.microsoft.com/office/powerpoint/2010/main" val="22840181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9E544-BA49-48D9-575F-9BD6D7AFC196}"/>
              </a:ext>
            </a:extLst>
          </p:cNvPr>
          <p:cNvSpPr>
            <a:spLocks noGrp="1"/>
          </p:cNvSpPr>
          <p:nvPr>
            <p:ph type="title"/>
          </p:nvPr>
        </p:nvSpPr>
        <p:spPr/>
        <p:txBody>
          <a:bodyPr/>
          <a:lstStyle/>
          <a:p>
            <a:r>
              <a:rPr lang="en-GB" dirty="0"/>
              <a:t>Phylogenetic trees</a:t>
            </a:r>
          </a:p>
        </p:txBody>
      </p:sp>
      <p:sp>
        <p:nvSpPr>
          <p:cNvPr id="11" name="Freeform 10">
            <a:extLst>
              <a:ext uri="{FF2B5EF4-FFF2-40B4-BE49-F238E27FC236}">
                <a16:creationId xmlns:a16="http://schemas.microsoft.com/office/drawing/2014/main" id="{F29CD8D6-1BBA-7A2C-0BA9-6BAB9B47FD57}"/>
              </a:ext>
            </a:extLst>
          </p:cNvPr>
          <p:cNvSpPr/>
          <p:nvPr/>
        </p:nvSpPr>
        <p:spPr>
          <a:xfrm>
            <a:off x="2933638" y="2430179"/>
            <a:ext cx="1388145" cy="881937"/>
          </a:xfrm>
          <a:custGeom>
            <a:avLst/>
            <a:gdLst>
              <a:gd name="connsiteX0" fmla="*/ 323734 w 325239"/>
              <a:gd name="connsiteY0" fmla="*/ 0 h 199763"/>
              <a:gd name="connsiteX1" fmla="*/ 0 w 325239"/>
              <a:gd name="connsiteY1" fmla="*/ 0 h 199763"/>
              <a:gd name="connsiteX2" fmla="*/ 0 w 325239"/>
              <a:gd name="connsiteY2" fmla="*/ 199764 h 199763"/>
              <a:gd name="connsiteX3" fmla="*/ 325240 w 325239"/>
              <a:gd name="connsiteY3" fmla="*/ 199764 h 199763"/>
            </a:gdLst>
            <a:ahLst/>
            <a:cxnLst>
              <a:cxn ang="0">
                <a:pos x="connsiteX0" y="connsiteY0"/>
              </a:cxn>
              <a:cxn ang="0">
                <a:pos x="connsiteX1" y="connsiteY1"/>
              </a:cxn>
              <a:cxn ang="0">
                <a:pos x="connsiteX2" y="connsiteY2"/>
              </a:cxn>
              <a:cxn ang="0">
                <a:pos x="connsiteX3" y="connsiteY3"/>
              </a:cxn>
            </a:cxnLst>
            <a:rect l="l" t="t" r="r" b="b"/>
            <a:pathLst>
              <a:path w="325239" h="199763">
                <a:moveTo>
                  <a:pt x="323734" y="0"/>
                </a:moveTo>
                <a:lnTo>
                  <a:pt x="0" y="0"/>
                </a:lnTo>
                <a:lnTo>
                  <a:pt x="0" y="199764"/>
                </a:lnTo>
                <a:lnTo>
                  <a:pt x="325240" y="199764"/>
                </a:lnTo>
              </a:path>
            </a:pathLst>
          </a:custGeom>
          <a:noFill/>
          <a:ln w="38100" cap="flat">
            <a:solidFill>
              <a:srgbClr val="000000"/>
            </a:solidFill>
            <a:prstDash val="solid"/>
            <a:miter/>
          </a:ln>
        </p:spPr>
        <p:txBody>
          <a:bodyPr rtlCol="0" anchor="ctr"/>
          <a:lstStyle/>
          <a:p>
            <a:endParaRPr lang="en-GB"/>
          </a:p>
        </p:txBody>
      </p:sp>
      <p:sp>
        <p:nvSpPr>
          <p:cNvPr id="12" name="Freeform 11">
            <a:extLst>
              <a:ext uri="{FF2B5EF4-FFF2-40B4-BE49-F238E27FC236}">
                <a16:creationId xmlns:a16="http://schemas.microsoft.com/office/drawing/2014/main" id="{03169847-DF01-82DB-138D-EA9D6705C9CF}"/>
              </a:ext>
            </a:extLst>
          </p:cNvPr>
          <p:cNvSpPr/>
          <p:nvPr/>
        </p:nvSpPr>
        <p:spPr>
          <a:xfrm>
            <a:off x="2933638" y="4141757"/>
            <a:ext cx="1388145" cy="881961"/>
          </a:xfrm>
          <a:custGeom>
            <a:avLst/>
            <a:gdLst>
              <a:gd name="connsiteX0" fmla="*/ 323734 w 325239"/>
              <a:gd name="connsiteY0" fmla="*/ 0 h 199768"/>
              <a:gd name="connsiteX1" fmla="*/ 0 w 325239"/>
              <a:gd name="connsiteY1" fmla="*/ 0 h 199768"/>
              <a:gd name="connsiteX2" fmla="*/ 0 w 325239"/>
              <a:gd name="connsiteY2" fmla="*/ 199769 h 199768"/>
              <a:gd name="connsiteX3" fmla="*/ 325240 w 325239"/>
              <a:gd name="connsiteY3" fmla="*/ 199769 h 199768"/>
            </a:gdLst>
            <a:ahLst/>
            <a:cxnLst>
              <a:cxn ang="0">
                <a:pos x="connsiteX0" y="connsiteY0"/>
              </a:cxn>
              <a:cxn ang="0">
                <a:pos x="connsiteX1" y="connsiteY1"/>
              </a:cxn>
              <a:cxn ang="0">
                <a:pos x="connsiteX2" y="connsiteY2"/>
              </a:cxn>
              <a:cxn ang="0">
                <a:pos x="connsiteX3" y="connsiteY3"/>
              </a:cxn>
            </a:cxnLst>
            <a:rect l="l" t="t" r="r" b="b"/>
            <a:pathLst>
              <a:path w="325239" h="199768">
                <a:moveTo>
                  <a:pt x="323734" y="0"/>
                </a:moveTo>
                <a:lnTo>
                  <a:pt x="0" y="0"/>
                </a:lnTo>
                <a:lnTo>
                  <a:pt x="0" y="199769"/>
                </a:lnTo>
                <a:lnTo>
                  <a:pt x="325240" y="199769"/>
                </a:lnTo>
              </a:path>
            </a:pathLst>
          </a:custGeom>
          <a:noFill/>
          <a:ln w="38100" cap="flat">
            <a:solidFill>
              <a:srgbClr val="000000"/>
            </a:solidFill>
            <a:prstDash val="solid"/>
            <a:miter/>
          </a:ln>
        </p:spPr>
        <p:txBody>
          <a:bodyPr rtlCol="0" anchor="ctr"/>
          <a:lstStyle/>
          <a:p>
            <a:endParaRPr lang="en-GB"/>
          </a:p>
        </p:txBody>
      </p:sp>
      <p:sp>
        <p:nvSpPr>
          <p:cNvPr id="15" name="Freeform 14">
            <a:extLst>
              <a:ext uri="{FF2B5EF4-FFF2-40B4-BE49-F238E27FC236}">
                <a16:creationId xmlns:a16="http://schemas.microsoft.com/office/drawing/2014/main" id="{BE87E480-EDCA-9767-0C71-AD699C294F43}"/>
              </a:ext>
            </a:extLst>
          </p:cNvPr>
          <p:cNvSpPr/>
          <p:nvPr/>
        </p:nvSpPr>
        <p:spPr>
          <a:xfrm>
            <a:off x="1515583" y="2871170"/>
            <a:ext cx="1433391" cy="28782"/>
          </a:xfrm>
          <a:custGeom>
            <a:avLst/>
            <a:gdLst>
              <a:gd name="connsiteX0" fmla="*/ 0 w 320507"/>
              <a:gd name="connsiteY0" fmla="*/ 0 h 6519"/>
              <a:gd name="connsiteX1" fmla="*/ 320507 w 320507"/>
              <a:gd name="connsiteY1" fmla="*/ 0 h 6519"/>
              <a:gd name="connsiteX2" fmla="*/ 320507 w 320507"/>
              <a:gd name="connsiteY2" fmla="*/ 0 h 6519"/>
            </a:gdLst>
            <a:ahLst/>
            <a:cxnLst>
              <a:cxn ang="0">
                <a:pos x="connsiteX0" y="connsiteY0"/>
              </a:cxn>
              <a:cxn ang="0">
                <a:pos x="connsiteX1" y="connsiteY1"/>
              </a:cxn>
              <a:cxn ang="0">
                <a:pos x="connsiteX2" y="connsiteY2"/>
              </a:cxn>
            </a:cxnLst>
            <a:rect l="l" t="t" r="r" b="b"/>
            <a:pathLst>
              <a:path w="320507" h="6519">
                <a:moveTo>
                  <a:pt x="0" y="0"/>
                </a:moveTo>
                <a:lnTo>
                  <a:pt x="320507" y="0"/>
                </a:lnTo>
                <a:lnTo>
                  <a:pt x="320507" y="0"/>
                </a:lnTo>
              </a:path>
            </a:pathLst>
          </a:custGeom>
          <a:noFill/>
          <a:ln w="38100" cap="flat">
            <a:solidFill>
              <a:srgbClr val="000000"/>
            </a:solidFill>
            <a:prstDash val="solid"/>
            <a:miter/>
          </a:ln>
        </p:spPr>
        <p:txBody>
          <a:bodyPr rtlCol="0" anchor="ctr"/>
          <a:lstStyle/>
          <a:p>
            <a:endParaRPr lang="en-GB"/>
          </a:p>
        </p:txBody>
      </p:sp>
      <p:sp>
        <p:nvSpPr>
          <p:cNvPr id="16" name="Freeform 15">
            <a:extLst>
              <a:ext uri="{FF2B5EF4-FFF2-40B4-BE49-F238E27FC236}">
                <a16:creationId xmlns:a16="http://schemas.microsoft.com/office/drawing/2014/main" id="{10C2BB5B-070C-5F99-F2FD-43FD177F8D53}"/>
              </a:ext>
            </a:extLst>
          </p:cNvPr>
          <p:cNvSpPr/>
          <p:nvPr/>
        </p:nvSpPr>
        <p:spPr>
          <a:xfrm>
            <a:off x="1515583" y="4582742"/>
            <a:ext cx="1433391" cy="28782"/>
          </a:xfrm>
          <a:custGeom>
            <a:avLst/>
            <a:gdLst>
              <a:gd name="connsiteX0" fmla="*/ 0 w 320507"/>
              <a:gd name="connsiteY0" fmla="*/ 0 h 6519"/>
              <a:gd name="connsiteX1" fmla="*/ 320507 w 320507"/>
              <a:gd name="connsiteY1" fmla="*/ 0 h 6519"/>
              <a:gd name="connsiteX2" fmla="*/ 320507 w 320507"/>
              <a:gd name="connsiteY2" fmla="*/ 0 h 6519"/>
            </a:gdLst>
            <a:ahLst/>
            <a:cxnLst>
              <a:cxn ang="0">
                <a:pos x="connsiteX0" y="connsiteY0"/>
              </a:cxn>
              <a:cxn ang="0">
                <a:pos x="connsiteX1" y="connsiteY1"/>
              </a:cxn>
              <a:cxn ang="0">
                <a:pos x="connsiteX2" y="connsiteY2"/>
              </a:cxn>
            </a:cxnLst>
            <a:rect l="l" t="t" r="r" b="b"/>
            <a:pathLst>
              <a:path w="320507" h="6519">
                <a:moveTo>
                  <a:pt x="0" y="0"/>
                </a:moveTo>
                <a:lnTo>
                  <a:pt x="320507" y="0"/>
                </a:lnTo>
                <a:lnTo>
                  <a:pt x="320507" y="0"/>
                </a:lnTo>
              </a:path>
            </a:pathLst>
          </a:custGeom>
          <a:noFill/>
          <a:ln w="38100" cap="flat">
            <a:solidFill>
              <a:srgbClr val="000000"/>
            </a:solidFill>
            <a:prstDash val="solid"/>
            <a:miter/>
          </a:ln>
        </p:spPr>
        <p:txBody>
          <a:bodyPr rtlCol="0" anchor="ctr"/>
          <a:lstStyle/>
          <a:p>
            <a:endParaRPr lang="en-GB"/>
          </a:p>
        </p:txBody>
      </p:sp>
      <p:sp>
        <p:nvSpPr>
          <p:cNvPr id="19" name="Freeform 18">
            <a:extLst>
              <a:ext uri="{FF2B5EF4-FFF2-40B4-BE49-F238E27FC236}">
                <a16:creationId xmlns:a16="http://schemas.microsoft.com/office/drawing/2014/main" id="{CFC35D44-022F-A84A-4FE0-0F562D3F2F63}"/>
              </a:ext>
            </a:extLst>
          </p:cNvPr>
          <p:cNvSpPr/>
          <p:nvPr/>
        </p:nvSpPr>
        <p:spPr>
          <a:xfrm>
            <a:off x="1528930" y="2869901"/>
            <a:ext cx="204468" cy="1741620"/>
          </a:xfrm>
          <a:custGeom>
            <a:avLst/>
            <a:gdLst>
              <a:gd name="connsiteX0" fmla="*/ 0 w 6519"/>
              <a:gd name="connsiteY0" fmla="*/ 0 h 316628"/>
              <a:gd name="connsiteX1" fmla="*/ 0 w 6519"/>
              <a:gd name="connsiteY1" fmla="*/ 316628 h 316628"/>
              <a:gd name="connsiteX2" fmla="*/ 0 w 6519"/>
              <a:gd name="connsiteY2" fmla="*/ 316628 h 316628"/>
            </a:gdLst>
            <a:ahLst/>
            <a:cxnLst>
              <a:cxn ang="0">
                <a:pos x="connsiteX0" y="connsiteY0"/>
              </a:cxn>
              <a:cxn ang="0">
                <a:pos x="connsiteX1" y="connsiteY1"/>
              </a:cxn>
              <a:cxn ang="0">
                <a:pos x="connsiteX2" y="connsiteY2"/>
              </a:cxn>
            </a:cxnLst>
            <a:rect l="l" t="t" r="r" b="b"/>
            <a:pathLst>
              <a:path w="6519" h="316628">
                <a:moveTo>
                  <a:pt x="0" y="0"/>
                </a:moveTo>
                <a:lnTo>
                  <a:pt x="0" y="316628"/>
                </a:lnTo>
                <a:lnTo>
                  <a:pt x="0" y="316628"/>
                </a:lnTo>
              </a:path>
            </a:pathLst>
          </a:custGeom>
          <a:noFill/>
          <a:ln w="38100" cap="flat">
            <a:solidFill>
              <a:srgbClr val="000000"/>
            </a:solidFill>
            <a:prstDash val="solid"/>
            <a:miter/>
          </a:ln>
        </p:spPr>
        <p:txBody>
          <a:bodyPr rtlCol="0" anchor="ctr"/>
          <a:lstStyle/>
          <a:p>
            <a:endParaRPr lang="en-GB"/>
          </a:p>
        </p:txBody>
      </p:sp>
      <p:sp>
        <p:nvSpPr>
          <p:cNvPr id="25" name="Freeform 24">
            <a:extLst>
              <a:ext uri="{FF2B5EF4-FFF2-40B4-BE49-F238E27FC236}">
                <a16:creationId xmlns:a16="http://schemas.microsoft.com/office/drawing/2014/main" id="{F4C38EDB-A574-9DBC-AC9B-DFE201B77A6A}"/>
              </a:ext>
            </a:extLst>
          </p:cNvPr>
          <p:cNvSpPr/>
          <p:nvPr/>
        </p:nvSpPr>
        <p:spPr>
          <a:xfrm>
            <a:off x="1485727" y="3695588"/>
            <a:ext cx="92013" cy="90834"/>
          </a:xfrm>
          <a:custGeom>
            <a:avLst/>
            <a:gdLst>
              <a:gd name="connsiteX0" fmla="*/ 20659 w 20574"/>
              <a:gd name="connsiteY0" fmla="*/ 10114 h 20574"/>
              <a:gd name="connsiteX1" fmla="*/ 10372 w 20574"/>
              <a:gd name="connsiteY1" fmla="*/ 20401 h 20574"/>
              <a:gd name="connsiteX2" fmla="*/ 84 w 20574"/>
              <a:gd name="connsiteY2" fmla="*/ 10114 h 20574"/>
              <a:gd name="connsiteX3" fmla="*/ 10372 w 20574"/>
              <a:gd name="connsiteY3" fmla="*/ -174 h 20574"/>
              <a:gd name="connsiteX4" fmla="*/ 20659 w 20574"/>
              <a:gd name="connsiteY4" fmla="*/ 10114 h 20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74" h="20574">
                <a:moveTo>
                  <a:pt x="20659" y="10114"/>
                </a:moveTo>
                <a:cubicBezTo>
                  <a:pt x="20659" y="15792"/>
                  <a:pt x="16050" y="20401"/>
                  <a:pt x="10372" y="20401"/>
                </a:cubicBezTo>
                <a:cubicBezTo>
                  <a:pt x="4693" y="20401"/>
                  <a:pt x="84" y="15792"/>
                  <a:pt x="84" y="10114"/>
                </a:cubicBezTo>
                <a:cubicBezTo>
                  <a:pt x="84" y="4435"/>
                  <a:pt x="4693" y="-174"/>
                  <a:pt x="10372" y="-174"/>
                </a:cubicBezTo>
                <a:cubicBezTo>
                  <a:pt x="16050" y="-174"/>
                  <a:pt x="20659" y="4435"/>
                  <a:pt x="20659" y="10114"/>
                </a:cubicBezTo>
                <a:close/>
              </a:path>
            </a:pathLst>
          </a:custGeom>
          <a:noFill/>
          <a:ln w="38100" cap="flat">
            <a:solidFill>
              <a:srgbClr val="000000"/>
            </a:solidFill>
            <a:prstDash val="solid"/>
            <a:round/>
          </a:ln>
        </p:spPr>
        <p:txBody>
          <a:bodyPr rtlCol="0" anchor="ctr"/>
          <a:lstStyle/>
          <a:p>
            <a:endParaRPr lang="en-GB"/>
          </a:p>
        </p:txBody>
      </p:sp>
      <p:sp>
        <p:nvSpPr>
          <p:cNvPr id="29" name="Freeform 28">
            <a:extLst>
              <a:ext uri="{FF2B5EF4-FFF2-40B4-BE49-F238E27FC236}">
                <a16:creationId xmlns:a16="http://schemas.microsoft.com/office/drawing/2014/main" id="{494CA3F6-F6D0-7EA8-3332-4128A4D8B0D3}"/>
              </a:ext>
            </a:extLst>
          </p:cNvPr>
          <p:cNvSpPr/>
          <p:nvPr/>
        </p:nvSpPr>
        <p:spPr>
          <a:xfrm>
            <a:off x="2888392" y="4537469"/>
            <a:ext cx="92013" cy="90834"/>
          </a:xfrm>
          <a:custGeom>
            <a:avLst/>
            <a:gdLst>
              <a:gd name="connsiteX0" fmla="*/ 20707 w 20574"/>
              <a:gd name="connsiteY0" fmla="*/ 10138 h 20574"/>
              <a:gd name="connsiteX1" fmla="*/ 10419 w 20574"/>
              <a:gd name="connsiteY1" fmla="*/ 20426 h 20574"/>
              <a:gd name="connsiteX2" fmla="*/ 132 w 20574"/>
              <a:gd name="connsiteY2" fmla="*/ 10138 h 20574"/>
              <a:gd name="connsiteX3" fmla="*/ 10419 w 20574"/>
              <a:gd name="connsiteY3" fmla="*/ -149 h 20574"/>
              <a:gd name="connsiteX4" fmla="*/ 20707 w 20574"/>
              <a:gd name="connsiteY4" fmla="*/ 10138 h 20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74" h="20574">
                <a:moveTo>
                  <a:pt x="20707" y="10138"/>
                </a:moveTo>
                <a:cubicBezTo>
                  <a:pt x="20707" y="15817"/>
                  <a:pt x="16098" y="20426"/>
                  <a:pt x="10419" y="20426"/>
                </a:cubicBezTo>
                <a:cubicBezTo>
                  <a:pt x="4741" y="20426"/>
                  <a:pt x="132" y="15817"/>
                  <a:pt x="132" y="10138"/>
                </a:cubicBezTo>
                <a:cubicBezTo>
                  <a:pt x="132" y="4460"/>
                  <a:pt x="4741" y="-149"/>
                  <a:pt x="10419" y="-149"/>
                </a:cubicBezTo>
                <a:cubicBezTo>
                  <a:pt x="16098" y="-149"/>
                  <a:pt x="20707" y="4460"/>
                  <a:pt x="20707" y="10138"/>
                </a:cubicBezTo>
                <a:close/>
              </a:path>
            </a:pathLst>
          </a:custGeom>
          <a:noFill/>
          <a:ln w="38100" cap="flat">
            <a:solidFill>
              <a:srgbClr val="000000"/>
            </a:solidFill>
            <a:prstDash val="solid"/>
            <a:round/>
          </a:ln>
        </p:spPr>
        <p:txBody>
          <a:bodyPr rtlCol="0" anchor="ctr"/>
          <a:lstStyle/>
          <a:p>
            <a:endParaRPr lang="en-GB"/>
          </a:p>
        </p:txBody>
      </p:sp>
      <p:sp>
        <p:nvSpPr>
          <p:cNvPr id="30" name="Freeform 29">
            <a:extLst>
              <a:ext uri="{FF2B5EF4-FFF2-40B4-BE49-F238E27FC236}">
                <a16:creationId xmlns:a16="http://schemas.microsoft.com/office/drawing/2014/main" id="{BB0FEF3A-AFD7-82A9-F679-06EF15B92568}"/>
              </a:ext>
            </a:extLst>
          </p:cNvPr>
          <p:cNvSpPr/>
          <p:nvPr/>
        </p:nvSpPr>
        <p:spPr>
          <a:xfrm>
            <a:off x="2888392" y="2825723"/>
            <a:ext cx="92013" cy="90834"/>
          </a:xfrm>
          <a:custGeom>
            <a:avLst/>
            <a:gdLst>
              <a:gd name="connsiteX0" fmla="*/ 20707 w 20574"/>
              <a:gd name="connsiteY0" fmla="*/ 10090 h 20574"/>
              <a:gd name="connsiteX1" fmla="*/ 10419 w 20574"/>
              <a:gd name="connsiteY1" fmla="*/ 20377 h 20574"/>
              <a:gd name="connsiteX2" fmla="*/ 132 w 20574"/>
              <a:gd name="connsiteY2" fmla="*/ 10090 h 20574"/>
              <a:gd name="connsiteX3" fmla="*/ 10419 w 20574"/>
              <a:gd name="connsiteY3" fmla="*/ -198 h 20574"/>
              <a:gd name="connsiteX4" fmla="*/ 20707 w 20574"/>
              <a:gd name="connsiteY4" fmla="*/ 10090 h 20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74" h="20574">
                <a:moveTo>
                  <a:pt x="20707" y="10090"/>
                </a:moveTo>
                <a:cubicBezTo>
                  <a:pt x="20707" y="15768"/>
                  <a:pt x="16098" y="20377"/>
                  <a:pt x="10419" y="20377"/>
                </a:cubicBezTo>
                <a:cubicBezTo>
                  <a:pt x="4741" y="20377"/>
                  <a:pt x="132" y="15768"/>
                  <a:pt x="132" y="10090"/>
                </a:cubicBezTo>
                <a:cubicBezTo>
                  <a:pt x="132" y="4411"/>
                  <a:pt x="4741" y="-198"/>
                  <a:pt x="10419" y="-198"/>
                </a:cubicBezTo>
                <a:cubicBezTo>
                  <a:pt x="16098" y="-198"/>
                  <a:pt x="20707" y="4411"/>
                  <a:pt x="20707" y="10090"/>
                </a:cubicBezTo>
                <a:close/>
              </a:path>
            </a:pathLst>
          </a:custGeom>
          <a:noFill/>
          <a:ln w="38100" cap="flat">
            <a:solidFill>
              <a:srgbClr val="000000"/>
            </a:solidFill>
            <a:prstDash val="solid"/>
            <a:round/>
          </a:ln>
        </p:spPr>
        <p:txBody>
          <a:bodyPr rtlCol="0" anchor="ctr"/>
          <a:lstStyle/>
          <a:p>
            <a:endParaRPr lang="en-GB"/>
          </a:p>
        </p:txBody>
      </p:sp>
      <p:sp>
        <p:nvSpPr>
          <p:cNvPr id="65" name="TextBox 64">
            <a:extLst>
              <a:ext uri="{FF2B5EF4-FFF2-40B4-BE49-F238E27FC236}">
                <a16:creationId xmlns:a16="http://schemas.microsoft.com/office/drawing/2014/main" id="{05D7344B-EEA0-0A0B-906C-BAEC70E0326A}"/>
              </a:ext>
            </a:extLst>
          </p:cNvPr>
          <p:cNvSpPr txBox="1"/>
          <p:nvPr/>
        </p:nvSpPr>
        <p:spPr>
          <a:xfrm>
            <a:off x="4422374" y="2168569"/>
            <a:ext cx="393056" cy="523220"/>
          </a:xfrm>
          <a:prstGeom prst="rect">
            <a:avLst/>
          </a:prstGeom>
          <a:noFill/>
        </p:spPr>
        <p:txBody>
          <a:bodyPr wrap="none" rtlCol="0">
            <a:spAutoFit/>
          </a:bodyPr>
          <a:lstStyle/>
          <a:p>
            <a:r>
              <a:rPr lang="en-GB" sz="2800" dirty="0"/>
              <a:t>A</a:t>
            </a:r>
          </a:p>
        </p:txBody>
      </p:sp>
      <p:sp>
        <p:nvSpPr>
          <p:cNvPr id="66" name="TextBox 65">
            <a:extLst>
              <a:ext uri="{FF2B5EF4-FFF2-40B4-BE49-F238E27FC236}">
                <a16:creationId xmlns:a16="http://schemas.microsoft.com/office/drawing/2014/main" id="{AA39356B-1F34-6E9E-6F52-E7E7551B8497}"/>
              </a:ext>
            </a:extLst>
          </p:cNvPr>
          <p:cNvSpPr txBox="1"/>
          <p:nvPr/>
        </p:nvSpPr>
        <p:spPr>
          <a:xfrm>
            <a:off x="4422374" y="3050506"/>
            <a:ext cx="393056" cy="523220"/>
          </a:xfrm>
          <a:prstGeom prst="rect">
            <a:avLst/>
          </a:prstGeom>
          <a:noFill/>
        </p:spPr>
        <p:txBody>
          <a:bodyPr wrap="none" rtlCol="0">
            <a:spAutoFit/>
          </a:bodyPr>
          <a:lstStyle/>
          <a:p>
            <a:r>
              <a:rPr lang="en-GB" sz="2800" dirty="0"/>
              <a:t>B</a:t>
            </a:r>
          </a:p>
        </p:txBody>
      </p:sp>
      <p:sp>
        <p:nvSpPr>
          <p:cNvPr id="67" name="TextBox 66">
            <a:extLst>
              <a:ext uri="{FF2B5EF4-FFF2-40B4-BE49-F238E27FC236}">
                <a16:creationId xmlns:a16="http://schemas.microsoft.com/office/drawing/2014/main" id="{111402B4-66B4-9FA6-99FC-0B81AF5B5039}"/>
              </a:ext>
            </a:extLst>
          </p:cNvPr>
          <p:cNvSpPr txBox="1"/>
          <p:nvPr/>
        </p:nvSpPr>
        <p:spPr>
          <a:xfrm>
            <a:off x="4422374" y="3880147"/>
            <a:ext cx="375424" cy="523220"/>
          </a:xfrm>
          <a:prstGeom prst="rect">
            <a:avLst/>
          </a:prstGeom>
          <a:noFill/>
        </p:spPr>
        <p:txBody>
          <a:bodyPr wrap="none" rtlCol="0">
            <a:spAutoFit/>
          </a:bodyPr>
          <a:lstStyle/>
          <a:p>
            <a:r>
              <a:rPr lang="en-GB" sz="2800" dirty="0"/>
              <a:t>C</a:t>
            </a:r>
          </a:p>
        </p:txBody>
      </p:sp>
      <p:sp>
        <p:nvSpPr>
          <p:cNvPr id="68" name="TextBox 67">
            <a:extLst>
              <a:ext uri="{FF2B5EF4-FFF2-40B4-BE49-F238E27FC236}">
                <a16:creationId xmlns:a16="http://schemas.microsoft.com/office/drawing/2014/main" id="{A3B0A312-85C7-4D05-3A3B-FDAE6CDD06EF}"/>
              </a:ext>
            </a:extLst>
          </p:cNvPr>
          <p:cNvSpPr txBox="1"/>
          <p:nvPr/>
        </p:nvSpPr>
        <p:spPr>
          <a:xfrm>
            <a:off x="4422374" y="4762108"/>
            <a:ext cx="405880" cy="523220"/>
          </a:xfrm>
          <a:prstGeom prst="rect">
            <a:avLst/>
          </a:prstGeom>
          <a:noFill/>
        </p:spPr>
        <p:txBody>
          <a:bodyPr wrap="none" rtlCol="0">
            <a:spAutoFit/>
          </a:bodyPr>
          <a:lstStyle/>
          <a:p>
            <a:r>
              <a:rPr lang="en-GB" sz="2800" dirty="0"/>
              <a:t>D</a:t>
            </a:r>
          </a:p>
        </p:txBody>
      </p:sp>
    </p:spTree>
    <p:extLst>
      <p:ext uri="{BB962C8B-B14F-4D97-AF65-F5344CB8AC3E}">
        <p14:creationId xmlns:p14="http://schemas.microsoft.com/office/powerpoint/2010/main" val="2380954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9E544-BA49-48D9-575F-9BD6D7AFC196}"/>
              </a:ext>
            </a:extLst>
          </p:cNvPr>
          <p:cNvSpPr>
            <a:spLocks noGrp="1"/>
          </p:cNvSpPr>
          <p:nvPr>
            <p:ph type="title"/>
          </p:nvPr>
        </p:nvSpPr>
        <p:spPr/>
        <p:txBody>
          <a:bodyPr/>
          <a:lstStyle/>
          <a:p>
            <a:r>
              <a:rPr lang="en-GB" dirty="0"/>
              <a:t>Phylogenetic trees</a:t>
            </a:r>
          </a:p>
        </p:txBody>
      </p:sp>
      <p:sp>
        <p:nvSpPr>
          <p:cNvPr id="11" name="Freeform 10">
            <a:extLst>
              <a:ext uri="{FF2B5EF4-FFF2-40B4-BE49-F238E27FC236}">
                <a16:creationId xmlns:a16="http://schemas.microsoft.com/office/drawing/2014/main" id="{F29CD8D6-1BBA-7A2C-0BA9-6BAB9B47FD57}"/>
              </a:ext>
            </a:extLst>
          </p:cNvPr>
          <p:cNvSpPr/>
          <p:nvPr/>
        </p:nvSpPr>
        <p:spPr>
          <a:xfrm>
            <a:off x="2933638" y="2430179"/>
            <a:ext cx="1388145" cy="881937"/>
          </a:xfrm>
          <a:custGeom>
            <a:avLst/>
            <a:gdLst>
              <a:gd name="connsiteX0" fmla="*/ 323734 w 325239"/>
              <a:gd name="connsiteY0" fmla="*/ 0 h 199763"/>
              <a:gd name="connsiteX1" fmla="*/ 0 w 325239"/>
              <a:gd name="connsiteY1" fmla="*/ 0 h 199763"/>
              <a:gd name="connsiteX2" fmla="*/ 0 w 325239"/>
              <a:gd name="connsiteY2" fmla="*/ 199764 h 199763"/>
              <a:gd name="connsiteX3" fmla="*/ 325240 w 325239"/>
              <a:gd name="connsiteY3" fmla="*/ 199764 h 199763"/>
            </a:gdLst>
            <a:ahLst/>
            <a:cxnLst>
              <a:cxn ang="0">
                <a:pos x="connsiteX0" y="connsiteY0"/>
              </a:cxn>
              <a:cxn ang="0">
                <a:pos x="connsiteX1" y="connsiteY1"/>
              </a:cxn>
              <a:cxn ang="0">
                <a:pos x="connsiteX2" y="connsiteY2"/>
              </a:cxn>
              <a:cxn ang="0">
                <a:pos x="connsiteX3" y="connsiteY3"/>
              </a:cxn>
            </a:cxnLst>
            <a:rect l="l" t="t" r="r" b="b"/>
            <a:pathLst>
              <a:path w="325239" h="199763">
                <a:moveTo>
                  <a:pt x="323734" y="0"/>
                </a:moveTo>
                <a:lnTo>
                  <a:pt x="0" y="0"/>
                </a:lnTo>
                <a:lnTo>
                  <a:pt x="0" y="199764"/>
                </a:lnTo>
                <a:lnTo>
                  <a:pt x="325240" y="199764"/>
                </a:lnTo>
              </a:path>
            </a:pathLst>
          </a:custGeom>
          <a:noFill/>
          <a:ln w="38100" cap="flat">
            <a:solidFill>
              <a:srgbClr val="000000"/>
            </a:solidFill>
            <a:prstDash val="solid"/>
            <a:miter/>
          </a:ln>
        </p:spPr>
        <p:txBody>
          <a:bodyPr rtlCol="0" anchor="ctr"/>
          <a:lstStyle/>
          <a:p>
            <a:endParaRPr lang="en-GB"/>
          </a:p>
        </p:txBody>
      </p:sp>
      <p:sp>
        <p:nvSpPr>
          <p:cNvPr id="12" name="Freeform 11">
            <a:extLst>
              <a:ext uri="{FF2B5EF4-FFF2-40B4-BE49-F238E27FC236}">
                <a16:creationId xmlns:a16="http://schemas.microsoft.com/office/drawing/2014/main" id="{03169847-DF01-82DB-138D-EA9D6705C9CF}"/>
              </a:ext>
            </a:extLst>
          </p:cNvPr>
          <p:cNvSpPr/>
          <p:nvPr/>
        </p:nvSpPr>
        <p:spPr>
          <a:xfrm>
            <a:off x="2933638" y="4141757"/>
            <a:ext cx="1388145" cy="881961"/>
          </a:xfrm>
          <a:custGeom>
            <a:avLst/>
            <a:gdLst>
              <a:gd name="connsiteX0" fmla="*/ 323734 w 325239"/>
              <a:gd name="connsiteY0" fmla="*/ 0 h 199768"/>
              <a:gd name="connsiteX1" fmla="*/ 0 w 325239"/>
              <a:gd name="connsiteY1" fmla="*/ 0 h 199768"/>
              <a:gd name="connsiteX2" fmla="*/ 0 w 325239"/>
              <a:gd name="connsiteY2" fmla="*/ 199769 h 199768"/>
              <a:gd name="connsiteX3" fmla="*/ 325240 w 325239"/>
              <a:gd name="connsiteY3" fmla="*/ 199769 h 199768"/>
            </a:gdLst>
            <a:ahLst/>
            <a:cxnLst>
              <a:cxn ang="0">
                <a:pos x="connsiteX0" y="connsiteY0"/>
              </a:cxn>
              <a:cxn ang="0">
                <a:pos x="connsiteX1" y="connsiteY1"/>
              </a:cxn>
              <a:cxn ang="0">
                <a:pos x="connsiteX2" y="connsiteY2"/>
              </a:cxn>
              <a:cxn ang="0">
                <a:pos x="connsiteX3" y="connsiteY3"/>
              </a:cxn>
            </a:cxnLst>
            <a:rect l="l" t="t" r="r" b="b"/>
            <a:pathLst>
              <a:path w="325239" h="199768">
                <a:moveTo>
                  <a:pt x="323734" y="0"/>
                </a:moveTo>
                <a:lnTo>
                  <a:pt x="0" y="0"/>
                </a:lnTo>
                <a:lnTo>
                  <a:pt x="0" y="199769"/>
                </a:lnTo>
                <a:lnTo>
                  <a:pt x="325240" y="199769"/>
                </a:lnTo>
              </a:path>
            </a:pathLst>
          </a:custGeom>
          <a:noFill/>
          <a:ln w="38100" cap="flat">
            <a:solidFill>
              <a:srgbClr val="000000"/>
            </a:solidFill>
            <a:prstDash val="solid"/>
            <a:miter/>
          </a:ln>
        </p:spPr>
        <p:txBody>
          <a:bodyPr rtlCol="0" anchor="ctr"/>
          <a:lstStyle/>
          <a:p>
            <a:endParaRPr lang="en-GB"/>
          </a:p>
        </p:txBody>
      </p:sp>
      <p:sp>
        <p:nvSpPr>
          <p:cNvPr id="15" name="Freeform 14">
            <a:extLst>
              <a:ext uri="{FF2B5EF4-FFF2-40B4-BE49-F238E27FC236}">
                <a16:creationId xmlns:a16="http://schemas.microsoft.com/office/drawing/2014/main" id="{BE87E480-EDCA-9767-0C71-AD699C294F43}"/>
              </a:ext>
            </a:extLst>
          </p:cNvPr>
          <p:cNvSpPr/>
          <p:nvPr/>
        </p:nvSpPr>
        <p:spPr>
          <a:xfrm>
            <a:off x="1515583" y="2871170"/>
            <a:ext cx="1433391" cy="28782"/>
          </a:xfrm>
          <a:custGeom>
            <a:avLst/>
            <a:gdLst>
              <a:gd name="connsiteX0" fmla="*/ 0 w 320507"/>
              <a:gd name="connsiteY0" fmla="*/ 0 h 6519"/>
              <a:gd name="connsiteX1" fmla="*/ 320507 w 320507"/>
              <a:gd name="connsiteY1" fmla="*/ 0 h 6519"/>
              <a:gd name="connsiteX2" fmla="*/ 320507 w 320507"/>
              <a:gd name="connsiteY2" fmla="*/ 0 h 6519"/>
            </a:gdLst>
            <a:ahLst/>
            <a:cxnLst>
              <a:cxn ang="0">
                <a:pos x="connsiteX0" y="connsiteY0"/>
              </a:cxn>
              <a:cxn ang="0">
                <a:pos x="connsiteX1" y="connsiteY1"/>
              </a:cxn>
              <a:cxn ang="0">
                <a:pos x="connsiteX2" y="connsiteY2"/>
              </a:cxn>
            </a:cxnLst>
            <a:rect l="l" t="t" r="r" b="b"/>
            <a:pathLst>
              <a:path w="320507" h="6519">
                <a:moveTo>
                  <a:pt x="0" y="0"/>
                </a:moveTo>
                <a:lnTo>
                  <a:pt x="320507" y="0"/>
                </a:lnTo>
                <a:lnTo>
                  <a:pt x="320507" y="0"/>
                </a:lnTo>
              </a:path>
            </a:pathLst>
          </a:custGeom>
          <a:noFill/>
          <a:ln w="38100" cap="flat">
            <a:solidFill>
              <a:srgbClr val="000000"/>
            </a:solidFill>
            <a:prstDash val="solid"/>
            <a:miter/>
          </a:ln>
        </p:spPr>
        <p:txBody>
          <a:bodyPr rtlCol="0" anchor="ctr"/>
          <a:lstStyle/>
          <a:p>
            <a:endParaRPr lang="en-GB"/>
          </a:p>
        </p:txBody>
      </p:sp>
      <p:sp>
        <p:nvSpPr>
          <p:cNvPr id="16" name="Freeform 15">
            <a:extLst>
              <a:ext uri="{FF2B5EF4-FFF2-40B4-BE49-F238E27FC236}">
                <a16:creationId xmlns:a16="http://schemas.microsoft.com/office/drawing/2014/main" id="{10C2BB5B-070C-5F99-F2FD-43FD177F8D53}"/>
              </a:ext>
            </a:extLst>
          </p:cNvPr>
          <p:cNvSpPr/>
          <p:nvPr/>
        </p:nvSpPr>
        <p:spPr>
          <a:xfrm>
            <a:off x="1515583" y="4582742"/>
            <a:ext cx="1433391" cy="28782"/>
          </a:xfrm>
          <a:custGeom>
            <a:avLst/>
            <a:gdLst>
              <a:gd name="connsiteX0" fmla="*/ 0 w 320507"/>
              <a:gd name="connsiteY0" fmla="*/ 0 h 6519"/>
              <a:gd name="connsiteX1" fmla="*/ 320507 w 320507"/>
              <a:gd name="connsiteY1" fmla="*/ 0 h 6519"/>
              <a:gd name="connsiteX2" fmla="*/ 320507 w 320507"/>
              <a:gd name="connsiteY2" fmla="*/ 0 h 6519"/>
            </a:gdLst>
            <a:ahLst/>
            <a:cxnLst>
              <a:cxn ang="0">
                <a:pos x="connsiteX0" y="connsiteY0"/>
              </a:cxn>
              <a:cxn ang="0">
                <a:pos x="connsiteX1" y="connsiteY1"/>
              </a:cxn>
              <a:cxn ang="0">
                <a:pos x="connsiteX2" y="connsiteY2"/>
              </a:cxn>
            </a:cxnLst>
            <a:rect l="l" t="t" r="r" b="b"/>
            <a:pathLst>
              <a:path w="320507" h="6519">
                <a:moveTo>
                  <a:pt x="0" y="0"/>
                </a:moveTo>
                <a:lnTo>
                  <a:pt x="320507" y="0"/>
                </a:lnTo>
                <a:lnTo>
                  <a:pt x="320507" y="0"/>
                </a:lnTo>
              </a:path>
            </a:pathLst>
          </a:custGeom>
          <a:noFill/>
          <a:ln w="38100" cap="flat">
            <a:solidFill>
              <a:srgbClr val="000000"/>
            </a:solidFill>
            <a:prstDash val="solid"/>
            <a:miter/>
          </a:ln>
        </p:spPr>
        <p:txBody>
          <a:bodyPr rtlCol="0" anchor="ctr"/>
          <a:lstStyle/>
          <a:p>
            <a:endParaRPr lang="en-GB"/>
          </a:p>
        </p:txBody>
      </p:sp>
      <p:sp>
        <p:nvSpPr>
          <p:cNvPr id="19" name="Freeform 18">
            <a:extLst>
              <a:ext uri="{FF2B5EF4-FFF2-40B4-BE49-F238E27FC236}">
                <a16:creationId xmlns:a16="http://schemas.microsoft.com/office/drawing/2014/main" id="{CFC35D44-022F-A84A-4FE0-0F562D3F2F63}"/>
              </a:ext>
            </a:extLst>
          </p:cNvPr>
          <p:cNvSpPr/>
          <p:nvPr/>
        </p:nvSpPr>
        <p:spPr>
          <a:xfrm>
            <a:off x="1528930" y="2869901"/>
            <a:ext cx="204468" cy="1741620"/>
          </a:xfrm>
          <a:custGeom>
            <a:avLst/>
            <a:gdLst>
              <a:gd name="connsiteX0" fmla="*/ 0 w 6519"/>
              <a:gd name="connsiteY0" fmla="*/ 0 h 316628"/>
              <a:gd name="connsiteX1" fmla="*/ 0 w 6519"/>
              <a:gd name="connsiteY1" fmla="*/ 316628 h 316628"/>
              <a:gd name="connsiteX2" fmla="*/ 0 w 6519"/>
              <a:gd name="connsiteY2" fmla="*/ 316628 h 316628"/>
            </a:gdLst>
            <a:ahLst/>
            <a:cxnLst>
              <a:cxn ang="0">
                <a:pos x="connsiteX0" y="connsiteY0"/>
              </a:cxn>
              <a:cxn ang="0">
                <a:pos x="connsiteX1" y="connsiteY1"/>
              </a:cxn>
              <a:cxn ang="0">
                <a:pos x="connsiteX2" y="connsiteY2"/>
              </a:cxn>
            </a:cxnLst>
            <a:rect l="l" t="t" r="r" b="b"/>
            <a:pathLst>
              <a:path w="6519" h="316628">
                <a:moveTo>
                  <a:pt x="0" y="0"/>
                </a:moveTo>
                <a:lnTo>
                  <a:pt x="0" y="316628"/>
                </a:lnTo>
                <a:lnTo>
                  <a:pt x="0" y="316628"/>
                </a:lnTo>
              </a:path>
            </a:pathLst>
          </a:custGeom>
          <a:noFill/>
          <a:ln w="38100" cap="flat">
            <a:solidFill>
              <a:srgbClr val="000000"/>
            </a:solidFill>
            <a:prstDash val="solid"/>
            <a:miter/>
          </a:ln>
        </p:spPr>
        <p:txBody>
          <a:bodyPr rtlCol="0" anchor="ctr"/>
          <a:lstStyle/>
          <a:p>
            <a:endParaRPr lang="en-GB"/>
          </a:p>
        </p:txBody>
      </p:sp>
      <p:sp>
        <p:nvSpPr>
          <p:cNvPr id="25" name="Freeform 24">
            <a:extLst>
              <a:ext uri="{FF2B5EF4-FFF2-40B4-BE49-F238E27FC236}">
                <a16:creationId xmlns:a16="http://schemas.microsoft.com/office/drawing/2014/main" id="{F4C38EDB-A574-9DBC-AC9B-DFE201B77A6A}"/>
              </a:ext>
            </a:extLst>
          </p:cNvPr>
          <p:cNvSpPr/>
          <p:nvPr/>
        </p:nvSpPr>
        <p:spPr>
          <a:xfrm>
            <a:off x="1485727" y="3695588"/>
            <a:ext cx="92013" cy="90834"/>
          </a:xfrm>
          <a:custGeom>
            <a:avLst/>
            <a:gdLst>
              <a:gd name="connsiteX0" fmla="*/ 20659 w 20574"/>
              <a:gd name="connsiteY0" fmla="*/ 10114 h 20574"/>
              <a:gd name="connsiteX1" fmla="*/ 10372 w 20574"/>
              <a:gd name="connsiteY1" fmla="*/ 20401 h 20574"/>
              <a:gd name="connsiteX2" fmla="*/ 84 w 20574"/>
              <a:gd name="connsiteY2" fmla="*/ 10114 h 20574"/>
              <a:gd name="connsiteX3" fmla="*/ 10372 w 20574"/>
              <a:gd name="connsiteY3" fmla="*/ -174 h 20574"/>
              <a:gd name="connsiteX4" fmla="*/ 20659 w 20574"/>
              <a:gd name="connsiteY4" fmla="*/ 10114 h 20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74" h="20574">
                <a:moveTo>
                  <a:pt x="20659" y="10114"/>
                </a:moveTo>
                <a:cubicBezTo>
                  <a:pt x="20659" y="15792"/>
                  <a:pt x="16050" y="20401"/>
                  <a:pt x="10372" y="20401"/>
                </a:cubicBezTo>
                <a:cubicBezTo>
                  <a:pt x="4693" y="20401"/>
                  <a:pt x="84" y="15792"/>
                  <a:pt x="84" y="10114"/>
                </a:cubicBezTo>
                <a:cubicBezTo>
                  <a:pt x="84" y="4435"/>
                  <a:pt x="4693" y="-174"/>
                  <a:pt x="10372" y="-174"/>
                </a:cubicBezTo>
                <a:cubicBezTo>
                  <a:pt x="16050" y="-174"/>
                  <a:pt x="20659" y="4435"/>
                  <a:pt x="20659" y="10114"/>
                </a:cubicBezTo>
                <a:close/>
              </a:path>
            </a:pathLst>
          </a:custGeom>
          <a:noFill/>
          <a:ln w="38100" cap="flat">
            <a:solidFill>
              <a:srgbClr val="000000"/>
            </a:solidFill>
            <a:prstDash val="solid"/>
            <a:round/>
          </a:ln>
        </p:spPr>
        <p:txBody>
          <a:bodyPr rtlCol="0" anchor="ctr"/>
          <a:lstStyle/>
          <a:p>
            <a:endParaRPr lang="en-GB"/>
          </a:p>
        </p:txBody>
      </p:sp>
      <p:sp>
        <p:nvSpPr>
          <p:cNvPr id="29" name="Freeform 28">
            <a:extLst>
              <a:ext uri="{FF2B5EF4-FFF2-40B4-BE49-F238E27FC236}">
                <a16:creationId xmlns:a16="http://schemas.microsoft.com/office/drawing/2014/main" id="{494CA3F6-F6D0-7EA8-3332-4128A4D8B0D3}"/>
              </a:ext>
            </a:extLst>
          </p:cNvPr>
          <p:cNvSpPr/>
          <p:nvPr/>
        </p:nvSpPr>
        <p:spPr>
          <a:xfrm>
            <a:off x="2888392" y="4537469"/>
            <a:ext cx="92013" cy="90834"/>
          </a:xfrm>
          <a:custGeom>
            <a:avLst/>
            <a:gdLst>
              <a:gd name="connsiteX0" fmla="*/ 20707 w 20574"/>
              <a:gd name="connsiteY0" fmla="*/ 10138 h 20574"/>
              <a:gd name="connsiteX1" fmla="*/ 10419 w 20574"/>
              <a:gd name="connsiteY1" fmla="*/ 20426 h 20574"/>
              <a:gd name="connsiteX2" fmla="*/ 132 w 20574"/>
              <a:gd name="connsiteY2" fmla="*/ 10138 h 20574"/>
              <a:gd name="connsiteX3" fmla="*/ 10419 w 20574"/>
              <a:gd name="connsiteY3" fmla="*/ -149 h 20574"/>
              <a:gd name="connsiteX4" fmla="*/ 20707 w 20574"/>
              <a:gd name="connsiteY4" fmla="*/ 10138 h 20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74" h="20574">
                <a:moveTo>
                  <a:pt x="20707" y="10138"/>
                </a:moveTo>
                <a:cubicBezTo>
                  <a:pt x="20707" y="15817"/>
                  <a:pt x="16098" y="20426"/>
                  <a:pt x="10419" y="20426"/>
                </a:cubicBezTo>
                <a:cubicBezTo>
                  <a:pt x="4741" y="20426"/>
                  <a:pt x="132" y="15817"/>
                  <a:pt x="132" y="10138"/>
                </a:cubicBezTo>
                <a:cubicBezTo>
                  <a:pt x="132" y="4460"/>
                  <a:pt x="4741" y="-149"/>
                  <a:pt x="10419" y="-149"/>
                </a:cubicBezTo>
                <a:cubicBezTo>
                  <a:pt x="16098" y="-149"/>
                  <a:pt x="20707" y="4460"/>
                  <a:pt x="20707" y="10138"/>
                </a:cubicBezTo>
                <a:close/>
              </a:path>
            </a:pathLst>
          </a:custGeom>
          <a:noFill/>
          <a:ln w="38100" cap="flat">
            <a:solidFill>
              <a:srgbClr val="000000"/>
            </a:solidFill>
            <a:prstDash val="solid"/>
            <a:round/>
          </a:ln>
        </p:spPr>
        <p:txBody>
          <a:bodyPr rtlCol="0" anchor="ctr"/>
          <a:lstStyle/>
          <a:p>
            <a:endParaRPr lang="en-GB"/>
          </a:p>
        </p:txBody>
      </p:sp>
      <p:sp>
        <p:nvSpPr>
          <p:cNvPr id="30" name="Freeform 29">
            <a:extLst>
              <a:ext uri="{FF2B5EF4-FFF2-40B4-BE49-F238E27FC236}">
                <a16:creationId xmlns:a16="http://schemas.microsoft.com/office/drawing/2014/main" id="{BB0FEF3A-AFD7-82A9-F679-06EF15B92568}"/>
              </a:ext>
            </a:extLst>
          </p:cNvPr>
          <p:cNvSpPr/>
          <p:nvPr/>
        </p:nvSpPr>
        <p:spPr>
          <a:xfrm>
            <a:off x="2888392" y="2825723"/>
            <a:ext cx="92013" cy="90834"/>
          </a:xfrm>
          <a:custGeom>
            <a:avLst/>
            <a:gdLst>
              <a:gd name="connsiteX0" fmla="*/ 20707 w 20574"/>
              <a:gd name="connsiteY0" fmla="*/ 10090 h 20574"/>
              <a:gd name="connsiteX1" fmla="*/ 10419 w 20574"/>
              <a:gd name="connsiteY1" fmla="*/ 20377 h 20574"/>
              <a:gd name="connsiteX2" fmla="*/ 132 w 20574"/>
              <a:gd name="connsiteY2" fmla="*/ 10090 h 20574"/>
              <a:gd name="connsiteX3" fmla="*/ 10419 w 20574"/>
              <a:gd name="connsiteY3" fmla="*/ -198 h 20574"/>
              <a:gd name="connsiteX4" fmla="*/ 20707 w 20574"/>
              <a:gd name="connsiteY4" fmla="*/ 10090 h 20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74" h="20574">
                <a:moveTo>
                  <a:pt x="20707" y="10090"/>
                </a:moveTo>
                <a:cubicBezTo>
                  <a:pt x="20707" y="15768"/>
                  <a:pt x="16098" y="20377"/>
                  <a:pt x="10419" y="20377"/>
                </a:cubicBezTo>
                <a:cubicBezTo>
                  <a:pt x="4741" y="20377"/>
                  <a:pt x="132" y="15768"/>
                  <a:pt x="132" y="10090"/>
                </a:cubicBezTo>
                <a:cubicBezTo>
                  <a:pt x="132" y="4411"/>
                  <a:pt x="4741" y="-198"/>
                  <a:pt x="10419" y="-198"/>
                </a:cubicBezTo>
                <a:cubicBezTo>
                  <a:pt x="16098" y="-198"/>
                  <a:pt x="20707" y="4411"/>
                  <a:pt x="20707" y="10090"/>
                </a:cubicBezTo>
                <a:close/>
              </a:path>
            </a:pathLst>
          </a:custGeom>
          <a:noFill/>
          <a:ln w="38100" cap="flat">
            <a:solidFill>
              <a:srgbClr val="000000"/>
            </a:solidFill>
            <a:prstDash val="solid"/>
            <a:round/>
          </a:ln>
        </p:spPr>
        <p:txBody>
          <a:bodyPr rtlCol="0" anchor="ctr"/>
          <a:lstStyle/>
          <a:p>
            <a:endParaRPr lang="en-GB"/>
          </a:p>
        </p:txBody>
      </p:sp>
      <p:sp>
        <p:nvSpPr>
          <p:cNvPr id="65" name="TextBox 64">
            <a:extLst>
              <a:ext uri="{FF2B5EF4-FFF2-40B4-BE49-F238E27FC236}">
                <a16:creationId xmlns:a16="http://schemas.microsoft.com/office/drawing/2014/main" id="{05D7344B-EEA0-0A0B-906C-BAEC70E0326A}"/>
              </a:ext>
            </a:extLst>
          </p:cNvPr>
          <p:cNvSpPr txBox="1"/>
          <p:nvPr/>
        </p:nvSpPr>
        <p:spPr>
          <a:xfrm>
            <a:off x="4422374" y="2168569"/>
            <a:ext cx="393056" cy="523220"/>
          </a:xfrm>
          <a:prstGeom prst="rect">
            <a:avLst/>
          </a:prstGeom>
          <a:noFill/>
        </p:spPr>
        <p:txBody>
          <a:bodyPr wrap="none" rtlCol="0">
            <a:spAutoFit/>
          </a:bodyPr>
          <a:lstStyle/>
          <a:p>
            <a:r>
              <a:rPr lang="en-GB" sz="2800" dirty="0"/>
              <a:t>A</a:t>
            </a:r>
          </a:p>
        </p:txBody>
      </p:sp>
      <p:sp>
        <p:nvSpPr>
          <p:cNvPr id="66" name="TextBox 65">
            <a:extLst>
              <a:ext uri="{FF2B5EF4-FFF2-40B4-BE49-F238E27FC236}">
                <a16:creationId xmlns:a16="http://schemas.microsoft.com/office/drawing/2014/main" id="{AA39356B-1F34-6E9E-6F52-E7E7551B8497}"/>
              </a:ext>
            </a:extLst>
          </p:cNvPr>
          <p:cNvSpPr txBox="1"/>
          <p:nvPr/>
        </p:nvSpPr>
        <p:spPr>
          <a:xfrm>
            <a:off x="4422374" y="3050506"/>
            <a:ext cx="393056" cy="523220"/>
          </a:xfrm>
          <a:prstGeom prst="rect">
            <a:avLst/>
          </a:prstGeom>
          <a:noFill/>
        </p:spPr>
        <p:txBody>
          <a:bodyPr wrap="none" rtlCol="0">
            <a:spAutoFit/>
          </a:bodyPr>
          <a:lstStyle/>
          <a:p>
            <a:r>
              <a:rPr lang="en-GB" sz="2800" dirty="0"/>
              <a:t>B</a:t>
            </a:r>
          </a:p>
        </p:txBody>
      </p:sp>
      <p:sp>
        <p:nvSpPr>
          <p:cNvPr id="67" name="TextBox 66">
            <a:extLst>
              <a:ext uri="{FF2B5EF4-FFF2-40B4-BE49-F238E27FC236}">
                <a16:creationId xmlns:a16="http://schemas.microsoft.com/office/drawing/2014/main" id="{111402B4-66B4-9FA6-99FC-0B81AF5B5039}"/>
              </a:ext>
            </a:extLst>
          </p:cNvPr>
          <p:cNvSpPr txBox="1"/>
          <p:nvPr/>
        </p:nvSpPr>
        <p:spPr>
          <a:xfrm>
            <a:off x="4422374" y="3880147"/>
            <a:ext cx="375424" cy="523220"/>
          </a:xfrm>
          <a:prstGeom prst="rect">
            <a:avLst/>
          </a:prstGeom>
          <a:noFill/>
        </p:spPr>
        <p:txBody>
          <a:bodyPr wrap="none" rtlCol="0">
            <a:spAutoFit/>
          </a:bodyPr>
          <a:lstStyle/>
          <a:p>
            <a:r>
              <a:rPr lang="en-GB" sz="2800" dirty="0"/>
              <a:t>C</a:t>
            </a:r>
          </a:p>
        </p:txBody>
      </p:sp>
      <p:sp>
        <p:nvSpPr>
          <p:cNvPr id="68" name="TextBox 67">
            <a:extLst>
              <a:ext uri="{FF2B5EF4-FFF2-40B4-BE49-F238E27FC236}">
                <a16:creationId xmlns:a16="http://schemas.microsoft.com/office/drawing/2014/main" id="{A3B0A312-85C7-4D05-3A3B-FDAE6CDD06EF}"/>
              </a:ext>
            </a:extLst>
          </p:cNvPr>
          <p:cNvSpPr txBox="1"/>
          <p:nvPr/>
        </p:nvSpPr>
        <p:spPr>
          <a:xfrm>
            <a:off x="4422374" y="4762108"/>
            <a:ext cx="405880" cy="523220"/>
          </a:xfrm>
          <a:prstGeom prst="rect">
            <a:avLst/>
          </a:prstGeom>
          <a:noFill/>
        </p:spPr>
        <p:txBody>
          <a:bodyPr wrap="none" rtlCol="0">
            <a:spAutoFit/>
          </a:bodyPr>
          <a:lstStyle/>
          <a:p>
            <a:r>
              <a:rPr lang="en-GB" sz="2800" dirty="0"/>
              <a:t>D</a:t>
            </a:r>
          </a:p>
        </p:txBody>
      </p:sp>
      <p:sp>
        <p:nvSpPr>
          <p:cNvPr id="69" name="TextBox 68">
            <a:extLst>
              <a:ext uri="{FF2B5EF4-FFF2-40B4-BE49-F238E27FC236}">
                <a16:creationId xmlns:a16="http://schemas.microsoft.com/office/drawing/2014/main" id="{DCF55C26-E5FB-FB11-A882-AF8E118D2BD3}"/>
              </a:ext>
            </a:extLst>
          </p:cNvPr>
          <p:cNvSpPr txBox="1"/>
          <p:nvPr/>
        </p:nvSpPr>
        <p:spPr>
          <a:xfrm>
            <a:off x="7697586" y="3356927"/>
            <a:ext cx="1245854" cy="523220"/>
          </a:xfrm>
          <a:prstGeom prst="rect">
            <a:avLst/>
          </a:prstGeom>
          <a:noFill/>
        </p:spPr>
        <p:txBody>
          <a:bodyPr wrap="none" rtlCol="0">
            <a:spAutoFit/>
          </a:bodyPr>
          <a:lstStyle/>
          <a:p>
            <a:r>
              <a:rPr lang="en-GB" sz="2800" dirty="0"/>
              <a:t>A B C D</a:t>
            </a:r>
          </a:p>
        </p:txBody>
      </p:sp>
    </p:spTree>
    <p:extLst>
      <p:ext uri="{BB962C8B-B14F-4D97-AF65-F5344CB8AC3E}">
        <p14:creationId xmlns:p14="http://schemas.microsoft.com/office/powerpoint/2010/main" val="12541728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1210</TotalTime>
  <Words>1445</Words>
  <Application>Microsoft Office PowerPoint</Application>
  <PresentationFormat>Widescreen</PresentationFormat>
  <Paragraphs>301</Paragraphs>
  <Slides>35</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35</vt:i4>
      </vt:variant>
    </vt:vector>
  </HeadingPairs>
  <TitlesOfParts>
    <vt:vector size="39" baseType="lpstr">
      <vt:lpstr>Arial</vt:lpstr>
      <vt:lpstr>Calibri</vt:lpstr>
      <vt:lpstr>Calibri Light</vt:lpstr>
      <vt:lpstr>Office Theme</vt:lpstr>
      <vt:lpstr>Community Ecology Practical Community Phylogeny</vt:lpstr>
      <vt:lpstr>Program</vt:lpstr>
      <vt:lpstr>Phylogenetic data</vt:lpstr>
      <vt:lpstr>Phylogenetic trees</vt:lpstr>
      <vt:lpstr>Phylogenetic trees</vt:lpstr>
      <vt:lpstr>Phylogenetic trees</vt:lpstr>
      <vt:lpstr>Phylogenetic trees</vt:lpstr>
      <vt:lpstr>Phylogenetic trees</vt:lpstr>
      <vt:lpstr>Phylogenetic trees</vt:lpstr>
      <vt:lpstr>Phylogenetic trees</vt:lpstr>
      <vt:lpstr>Phylogenetic trees</vt:lpstr>
      <vt:lpstr>Phylogenetic trees</vt:lpstr>
      <vt:lpstr>Phylogenetic trees</vt:lpstr>
      <vt:lpstr>Phylogenetic trees</vt:lpstr>
      <vt:lpstr>PowerPoint Presentation</vt:lpstr>
      <vt:lpstr>PowerPoint Presentation</vt:lpstr>
      <vt:lpstr>Phylogenetic trees</vt:lpstr>
      <vt:lpstr>Phylogenetic trees</vt:lpstr>
      <vt:lpstr>Phylogenetic trees</vt:lpstr>
      <vt:lpstr>Phylogenetic trees</vt:lpstr>
      <vt:lpstr>Are species data independent?</vt:lpstr>
      <vt:lpstr>Are species data independent?</vt:lpstr>
      <vt:lpstr>Are species data independent?</vt:lpstr>
      <vt:lpstr>Are species data independent?</vt:lpstr>
      <vt:lpstr>Are species data independent?</vt:lpstr>
      <vt:lpstr>Phylogenetic independent contrasts</vt:lpstr>
      <vt:lpstr>Independent contrasts</vt:lpstr>
      <vt:lpstr>Independent contrasts</vt:lpstr>
      <vt:lpstr>Independent contrasts</vt:lpstr>
      <vt:lpstr>Independent contrasts</vt:lpstr>
      <vt:lpstr>Independent contrasts</vt:lpstr>
      <vt:lpstr>Independent contrasts</vt:lpstr>
      <vt:lpstr>Independent contrasts</vt:lpstr>
      <vt:lpstr>Program</vt:lpstr>
      <vt:lpstr>Program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Community Ecology Practical Community Phylogeny</dc:title>
  <dc:creator>Götzenberger Lars Mgr. Ph.D.</dc:creator>
  <cp:lastModifiedBy>Götzenberger</cp:lastModifiedBy>
  <cp:revision>11</cp:revision>
  <dcterms:created xsi:type="dcterms:W3CDTF">2023-10-11T07:01:02Z</dcterms:created>
  <dcterms:modified xsi:type="dcterms:W3CDTF">2023-10-12T06:59:51Z</dcterms:modified>
</cp:coreProperties>
</file>