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403" r:id="rId4"/>
    <p:sldId id="411" r:id="rId5"/>
    <p:sldId id="414" r:id="rId6"/>
    <p:sldId id="333" r:id="rId7"/>
    <p:sldId id="416" r:id="rId8"/>
    <p:sldId id="394" r:id="rId9"/>
    <p:sldId id="420" r:id="rId10"/>
    <p:sldId id="335" r:id="rId11"/>
    <p:sldId id="393" r:id="rId12"/>
    <p:sldId id="423" r:id="rId13"/>
    <p:sldId id="366" r:id="rId14"/>
    <p:sldId id="424" r:id="rId15"/>
    <p:sldId id="426" r:id="rId16"/>
    <p:sldId id="425" r:id="rId17"/>
    <p:sldId id="427" r:id="rId18"/>
    <p:sldId id="428" r:id="rId19"/>
    <p:sldId id="402" r:id="rId20"/>
    <p:sldId id="406" r:id="rId21"/>
    <p:sldId id="384" r:id="rId22"/>
    <p:sldId id="361" r:id="rId23"/>
    <p:sldId id="376" r:id="rId24"/>
    <p:sldId id="433" r:id="rId25"/>
    <p:sldId id="434" r:id="rId26"/>
    <p:sldId id="436" r:id="rId27"/>
    <p:sldId id="358" r:id="rId28"/>
    <p:sldId id="310" r:id="rId29"/>
    <p:sldId id="429" r:id="rId30"/>
    <p:sldId id="435" r:id="rId31"/>
    <p:sldId id="430" r:id="rId32"/>
    <p:sldId id="313" r:id="rId33"/>
    <p:sldId id="439" r:id="rId34"/>
    <p:sldId id="437" r:id="rId35"/>
    <p:sldId id="438" r:id="rId36"/>
  </p:sldIdLst>
  <p:sldSz cx="12192000" cy="6858000"/>
  <p:notesSz cx="6858000" cy="9144000"/>
  <p:defaultText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12"/>
    <p:restoredTop sz="85761"/>
  </p:normalViewPr>
  <p:slideViewPr>
    <p:cSldViewPr snapToGrid="0">
      <p:cViewPr varScale="1">
        <p:scale>
          <a:sx n="54" d="100"/>
          <a:sy n="54" d="100"/>
        </p:scale>
        <p:origin x="118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F95991-2EDF-E94A-86B7-D047A9484761}" type="datetimeFigureOut">
              <a:rPr lang="en-GB" smtClean="0"/>
              <a:t>30/10/2023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6F2BC5-9F6C-5F44-B0BD-6A3756C41046}" type="slidenum">
              <a:rPr lang="en-GB" smtClean="0"/>
              <a:t>‹#›</a:t>
            </a:fld>
            <a:endParaRPr lang="en-GB"/>
          </a:p>
        </p:txBody>
      </p:sp>
    </p:spTree>
    <p:extLst>
      <p:ext uri="{BB962C8B-B14F-4D97-AF65-F5344CB8AC3E}">
        <p14:creationId xmlns:p14="http://schemas.microsoft.com/office/powerpoint/2010/main" val="37408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branch lengths.</a:t>
            </a:r>
          </a:p>
        </p:txBody>
      </p:sp>
      <p:sp>
        <p:nvSpPr>
          <p:cNvPr id="4" name="Slide Number Placeholder 3"/>
          <p:cNvSpPr>
            <a:spLocks noGrp="1"/>
          </p:cNvSpPr>
          <p:nvPr>
            <p:ph type="sldNum" sz="quarter" idx="5"/>
          </p:nvPr>
        </p:nvSpPr>
        <p:spPr/>
        <p:txBody>
          <a:bodyPr/>
          <a:lstStyle/>
          <a:p>
            <a:fld id="{7E6F2BC5-9F6C-5F44-B0BD-6A3756C41046}" type="slidenum">
              <a:rPr lang="en-GB" smtClean="0"/>
              <a:t>4</a:t>
            </a:fld>
            <a:endParaRPr lang="en-GB"/>
          </a:p>
        </p:txBody>
      </p:sp>
    </p:spTree>
    <p:extLst>
      <p:ext uri="{BB962C8B-B14F-4D97-AF65-F5344CB8AC3E}">
        <p14:creationId xmlns:p14="http://schemas.microsoft.com/office/powerpoint/2010/main" val="2026116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can be traits, but also a trait and a variable that describes the environmental niche of the species. </a:t>
            </a:r>
          </a:p>
        </p:txBody>
      </p:sp>
      <p:sp>
        <p:nvSpPr>
          <p:cNvPr id="4" name="Slide Number Placeholder 3"/>
          <p:cNvSpPr>
            <a:spLocks noGrp="1"/>
          </p:cNvSpPr>
          <p:nvPr>
            <p:ph type="sldNum" sz="quarter" idx="5"/>
          </p:nvPr>
        </p:nvSpPr>
        <p:spPr/>
        <p:txBody>
          <a:bodyPr/>
          <a:lstStyle/>
          <a:p>
            <a:fld id="{7E6F2BC5-9F6C-5F44-B0BD-6A3756C41046}" type="slidenum">
              <a:rPr lang="en-GB" smtClean="0"/>
              <a:t>8</a:t>
            </a:fld>
            <a:endParaRPr lang="en-GB"/>
          </a:p>
        </p:txBody>
      </p:sp>
    </p:spTree>
    <p:extLst>
      <p:ext uri="{BB962C8B-B14F-4D97-AF65-F5344CB8AC3E}">
        <p14:creationId xmlns:p14="http://schemas.microsoft.com/office/powerpoint/2010/main" val="59721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you have a phylogeny for the species, you have more additional data points (with some strong assumptions though). </a:t>
            </a:r>
          </a:p>
        </p:txBody>
      </p:sp>
      <p:sp>
        <p:nvSpPr>
          <p:cNvPr id="4" name="Slide Number Placeholder 3"/>
          <p:cNvSpPr>
            <a:spLocks noGrp="1"/>
          </p:cNvSpPr>
          <p:nvPr>
            <p:ph type="sldNum" sz="quarter" idx="5"/>
          </p:nvPr>
        </p:nvSpPr>
        <p:spPr/>
        <p:txBody>
          <a:bodyPr/>
          <a:lstStyle/>
          <a:p>
            <a:fld id="{7E6F2BC5-9F6C-5F44-B0BD-6A3756C41046}" type="slidenum">
              <a:rPr lang="en-GB" smtClean="0"/>
              <a:t>12</a:t>
            </a:fld>
            <a:endParaRPr lang="en-GB"/>
          </a:p>
        </p:txBody>
      </p:sp>
    </p:spTree>
    <p:extLst>
      <p:ext uri="{BB962C8B-B14F-4D97-AF65-F5344CB8AC3E}">
        <p14:creationId xmlns:p14="http://schemas.microsoft.com/office/powerpoint/2010/main" val="471337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principles of the newer methods are the same. </a:t>
            </a:r>
          </a:p>
          <a:p>
            <a:endParaRPr lang="en-US" dirty="0"/>
          </a:p>
        </p:txBody>
      </p:sp>
      <p:sp>
        <p:nvSpPr>
          <p:cNvPr id="4" name="Slide Number Placeholder 3"/>
          <p:cNvSpPr>
            <a:spLocks noGrp="1"/>
          </p:cNvSpPr>
          <p:nvPr>
            <p:ph type="sldNum" sz="quarter" idx="5"/>
          </p:nvPr>
        </p:nvSpPr>
        <p:spPr/>
        <p:txBody>
          <a:bodyPr/>
          <a:lstStyle/>
          <a:p>
            <a:fld id="{7E6F2BC5-9F6C-5F44-B0BD-6A3756C41046}" type="slidenum">
              <a:rPr lang="en-GB" smtClean="0"/>
              <a:t>14</a:t>
            </a:fld>
            <a:endParaRPr lang="en-GB"/>
          </a:p>
        </p:txBody>
      </p:sp>
    </p:spTree>
    <p:extLst>
      <p:ext uri="{BB962C8B-B14F-4D97-AF65-F5344CB8AC3E}">
        <p14:creationId xmlns:p14="http://schemas.microsoft.com/office/powerpoint/2010/main" val="200571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6F2BC5-9F6C-5F44-B0BD-6A3756C41046}" type="slidenum">
              <a:rPr lang="en-GB" smtClean="0"/>
              <a:t>29</a:t>
            </a:fld>
            <a:endParaRPr lang="en-GB"/>
          </a:p>
        </p:txBody>
      </p:sp>
    </p:spTree>
    <p:extLst>
      <p:ext uri="{BB962C8B-B14F-4D97-AF65-F5344CB8AC3E}">
        <p14:creationId xmlns:p14="http://schemas.microsoft.com/office/powerpoint/2010/main" val="2932780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6F2BC5-9F6C-5F44-B0BD-6A3756C41046}" type="slidenum">
              <a:rPr lang="en-GB" smtClean="0"/>
              <a:t>30</a:t>
            </a:fld>
            <a:endParaRPr lang="en-GB"/>
          </a:p>
        </p:txBody>
      </p:sp>
    </p:spTree>
    <p:extLst>
      <p:ext uri="{BB962C8B-B14F-4D97-AF65-F5344CB8AC3E}">
        <p14:creationId xmlns:p14="http://schemas.microsoft.com/office/powerpoint/2010/main" val="3685486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3DF99-BEFA-030E-AC24-B01E6899F5E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B0E87CD6-581D-315F-A9E1-0081DA7D9D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0CC79766-2686-6D47-4B20-7427534D72D3}"/>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5" name="Footer Placeholder 4">
            <a:extLst>
              <a:ext uri="{FF2B5EF4-FFF2-40B4-BE49-F238E27FC236}">
                <a16:creationId xmlns:a16="http://schemas.microsoft.com/office/drawing/2014/main" id="{6FF3D492-ED0D-7919-45DE-5AC28575B5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664F995-8914-28EE-C2C7-30C7BCDC794C}"/>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2885855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90E08-8FAA-F484-3678-360A070D1B66}"/>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42359F53-1294-67BA-A76B-C87498D42DB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BA98EBD-21C7-8C43-397E-F4D4FC408511}"/>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5" name="Footer Placeholder 4">
            <a:extLst>
              <a:ext uri="{FF2B5EF4-FFF2-40B4-BE49-F238E27FC236}">
                <a16:creationId xmlns:a16="http://schemas.microsoft.com/office/drawing/2014/main" id="{51A6AAE9-163E-9049-B144-726B3FE98B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97A3FA-34FB-3BDC-BEBB-5005E9ADB711}"/>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3793693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35D7D1-4C67-7BC9-B4BC-8146A740E262}"/>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7117191-0A68-23DC-33B4-99D3C4921BB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5054785-AF06-2011-678A-69305AA08C9B}"/>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5" name="Footer Placeholder 4">
            <a:extLst>
              <a:ext uri="{FF2B5EF4-FFF2-40B4-BE49-F238E27FC236}">
                <a16:creationId xmlns:a16="http://schemas.microsoft.com/office/drawing/2014/main" id="{C9247EBC-D6BB-8999-C253-A41004DE64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1C6745-168B-8194-1465-437FB870A335}"/>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3638435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527F7-3466-B7FF-19B7-CDCFB7D7451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F6B08E75-BC5F-823C-D8FC-B608D634B87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F0393BE-E7F3-46D8-D528-233DE591F813}"/>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5" name="Footer Placeholder 4">
            <a:extLst>
              <a:ext uri="{FF2B5EF4-FFF2-40B4-BE49-F238E27FC236}">
                <a16:creationId xmlns:a16="http://schemas.microsoft.com/office/drawing/2014/main" id="{FDD8D22A-28AD-014B-B80D-F6483F020E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C0CB1C-AFE1-3A82-F5E7-35F9C69AEDC9}"/>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1049105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F7208-A8A0-2C70-B24F-C4762E02C1A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EA73258A-C6F7-8307-7F4B-F9659B31D8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B024991-5CD3-A90D-86D6-B57DF7A771D8}"/>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5" name="Footer Placeholder 4">
            <a:extLst>
              <a:ext uri="{FF2B5EF4-FFF2-40B4-BE49-F238E27FC236}">
                <a16:creationId xmlns:a16="http://schemas.microsoft.com/office/drawing/2014/main" id="{CF84C775-5E48-8EB8-D9EE-177838BA60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C3C6E6-8812-2D60-4BCE-DAAEAE036B95}"/>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1346930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48CB9-1B59-D16B-DA15-0DF58BDEE05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483B4A5-6D2B-4033-E4C0-F4AE7AAB9EA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DA651114-C02A-07ED-4CDB-7AF826B84B6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DE156285-8FB9-9EA2-FB4A-E0EBBD472AD3}"/>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6" name="Footer Placeholder 5">
            <a:extLst>
              <a:ext uri="{FF2B5EF4-FFF2-40B4-BE49-F238E27FC236}">
                <a16:creationId xmlns:a16="http://schemas.microsoft.com/office/drawing/2014/main" id="{E60F857F-3F82-1EB5-BD99-0CE7CBE9CB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8EB0CF7-88A0-3F6C-DC6E-E6084D61B6B8}"/>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1271938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22F43-7F61-FDE2-C843-5464539700F7}"/>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59051C64-2904-6000-3781-0998D3E76C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72D6CE1-11B4-09B4-DF63-09EDA4FF38F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DA8495BF-33F8-CDFD-2883-3F99FA4EA3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97CF10D-C841-0B00-30BE-910C61BB7E8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A81A2DE-BF24-918F-677A-EBE369B323D7}"/>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8" name="Footer Placeholder 7">
            <a:extLst>
              <a:ext uri="{FF2B5EF4-FFF2-40B4-BE49-F238E27FC236}">
                <a16:creationId xmlns:a16="http://schemas.microsoft.com/office/drawing/2014/main" id="{2526BDCE-6408-9A70-68EF-52D31406E43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C71756E-E623-319E-8AEA-A883517E3A3A}"/>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2997769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0A3F7-C621-3DD3-7B17-9ED381D7DA1C}"/>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1C09B036-55A0-BB4F-9D18-78797DCCEEA6}"/>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4" name="Footer Placeholder 3">
            <a:extLst>
              <a:ext uri="{FF2B5EF4-FFF2-40B4-BE49-F238E27FC236}">
                <a16:creationId xmlns:a16="http://schemas.microsoft.com/office/drawing/2014/main" id="{C8622E5B-6461-680D-5453-3998E409F7A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AF4C19F-33C7-85F0-9322-BBA5D156707D}"/>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1788075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A2A9BC-02E0-DA28-BA4D-21ECC8BB40D2}"/>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3" name="Footer Placeholder 2">
            <a:extLst>
              <a:ext uri="{FF2B5EF4-FFF2-40B4-BE49-F238E27FC236}">
                <a16:creationId xmlns:a16="http://schemas.microsoft.com/office/drawing/2014/main" id="{2940B701-6DA8-2B95-2641-4A178969D1B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1AF9B14-423F-621D-CEF2-8AB73F3A1411}"/>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624024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C3298-2128-124B-E9AC-E7BFF7DBC41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FD8FC360-F33C-01A2-A94C-8586DF596C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E149FCA-1330-C136-3D25-D2D775712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4ABDF1D-19B9-EF21-DEBA-3BD52EBEA0F9}"/>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6" name="Footer Placeholder 5">
            <a:extLst>
              <a:ext uri="{FF2B5EF4-FFF2-40B4-BE49-F238E27FC236}">
                <a16:creationId xmlns:a16="http://schemas.microsoft.com/office/drawing/2014/main" id="{E825591C-67D8-6942-F001-C87EB347A6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37D8A5-1586-C812-C03A-ACDD2B53094A}"/>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76665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E9449-A821-33F4-8BA0-E1D4E1AC71D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173FC01C-0BDB-F5C3-6805-1370FBDDC7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001DAB7-4BBA-E570-CF2A-6929DF7F95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F275D49-50BD-8E26-CF4A-C07EF06480EE}"/>
              </a:ext>
            </a:extLst>
          </p:cNvPr>
          <p:cNvSpPr>
            <a:spLocks noGrp="1"/>
          </p:cNvSpPr>
          <p:nvPr>
            <p:ph type="dt" sz="half" idx="10"/>
          </p:nvPr>
        </p:nvSpPr>
        <p:spPr/>
        <p:txBody>
          <a:bodyPr/>
          <a:lstStyle/>
          <a:p>
            <a:fld id="{3A4A7ED5-C0BB-0A48-90BA-25AE3C93CB6E}" type="datetimeFigureOut">
              <a:rPr lang="en-GB" smtClean="0"/>
              <a:t>30/10/2023</a:t>
            </a:fld>
            <a:endParaRPr lang="en-GB"/>
          </a:p>
        </p:txBody>
      </p:sp>
      <p:sp>
        <p:nvSpPr>
          <p:cNvPr id="6" name="Footer Placeholder 5">
            <a:extLst>
              <a:ext uri="{FF2B5EF4-FFF2-40B4-BE49-F238E27FC236}">
                <a16:creationId xmlns:a16="http://schemas.microsoft.com/office/drawing/2014/main" id="{B4314688-7E58-0953-4174-45FF5EE863E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F9E983-E093-F479-E9CE-39B54B827B78}"/>
              </a:ext>
            </a:extLst>
          </p:cNvPr>
          <p:cNvSpPr>
            <a:spLocks noGrp="1"/>
          </p:cNvSpPr>
          <p:nvPr>
            <p:ph type="sldNum" sz="quarter" idx="12"/>
          </p:nvPr>
        </p:nvSpPr>
        <p:spPr/>
        <p:txBody>
          <a:bodyPr/>
          <a:lstStyle/>
          <a:p>
            <a:fld id="{941D0C44-4C61-0442-A7E9-2D814040D5E2}" type="slidenum">
              <a:rPr lang="en-GB" smtClean="0"/>
              <a:t>‹#›</a:t>
            </a:fld>
            <a:endParaRPr lang="en-GB"/>
          </a:p>
        </p:txBody>
      </p:sp>
    </p:spTree>
    <p:extLst>
      <p:ext uri="{BB962C8B-B14F-4D97-AF65-F5344CB8AC3E}">
        <p14:creationId xmlns:p14="http://schemas.microsoft.com/office/powerpoint/2010/main" val="4242952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50E89D-DCA7-A60A-2F16-A88534F2C7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431980B9-7CA6-7511-7D78-0DC27240A5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C6648F3-760A-D27C-613B-D3FBCB5F56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4A7ED5-C0BB-0A48-90BA-25AE3C93CB6E}" type="datetimeFigureOut">
              <a:rPr lang="en-GB" smtClean="0"/>
              <a:t>30/10/2023</a:t>
            </a:fld>
            <a:endParaRPr lang="en-GB"/>
          </a:p>
        </p:txBody>
      </p:sp>
      <p:sp>
        <p:nvSpPr>
          <p:cNvPr id="5" name="Footer Placeholder 4">
            <a:extLst>
              <a:ext uri="{FF2B5EF4-FFF2-40B4-BE49-F238E27FC236}">
                <a16:creationId xmlns:a16="http://schemas.microsoft.com/office/drawing/2014/main" id="{3A94A8F4-CB0B-830A-048F-A0B2719854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4809043-F69E-7FAB-893B-DAB1A8AF64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1D0C44-4C61-0442-A7E9-2D814040D5E2}" type="slidenum">
              <a:rPr lang="en-GB" smtClean="0"/>
              <a:t>‹#›</a:t>
            </a:fld>
            <a:endParaRPr lang="en-GB"/>
          </a:p>
        </p:txBody>
      </p:sp>
    </p:spTree>
    <p:extLst>
      <p:ext uri="{BB962C8B-B14F-4D97-AF65-F5344CB8AC3E}">
        <p14:creationId xmlns:p14="http://schemas.microsoft.com/office/powerpoint/2010/main" val="1919694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lukejharmon.github.io/"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DF3AB-671C-46CC-A18C-1AC0D886A49C}"/>
              </a:ext>
            </a:extLst>
          </p:cNvPr>
          <p:cNvSpPr>
            <a:spLocks noGrp="1"/>
          </p:cNvSpPr>
          <p:nvPr>
            <p:ph type="ctrTitle"/>
          </p:nvPr>
        </p:nvSpPr>
        <p:spPr/>
        <p:txBody>
          <a:bodyPr/>
          <a:lstStyle/>
          <a:p>
            <a:r>
              <a:rPr lang="en-GB" dirty="0"/>
              <a:t>Community Ecology Practical</a:t>
            </a:r>
            <a:br>
              <a:rPr lang="en-GB" dirty="0"/>
            </a:br>
            <a:r>
              <a:rPr lang="en-GB" sz="4000" dirty="0"/>
              <a:t>Community Phylogeny</a:t>
            </a:r>
          </a:p>
        </p:txBody>
      </p:sp>
      <p:sp>
        <p:nvSpPr>
          <p:cNvPr id="3" name="Subtitle 2">
            <a:extLst>
              <a:ext uri="{FF2B5EF4-FFF2-40B4-BE49-F238E27FC236}">
                <a16:creationId xmlns:a16="http://schemas.microsoft.com/office/drawing/2014/main" id="{F2005047-9AA6-F145-21BB-7D7A6737D82F}"/>
              </a:ext>
            </a:extLst>
          </p:cNvPr>
          <p:cNvSpPr>
            <a:spLocks noGrp="1"/>
          </p:cNvSpPr>
          <p:nvPr>
            <p:ph type="subTitle" idx="1"/>
          </p:nvPr>
        </p:nvSpPr>
        <p:spPr>
          <a:xfrm>
            <a:off x="1524000" y="4168568"/>
            <a:ext cx="9144000" cy="1655762"/>
          </a:xfrm>
        </p:spPr>
        <p:txBody>
          <a:bodyPr>
            <a:normAutofit lnSpcReduction="10000"/>
          </a:bodyPr>
          <a:lstStyle/>
          <a:p>
            <a:endParaRPr lang="en-GB" dirty="0"/>
          </a:p>
          <a:p>
            <a:endParaRPr lang="en-GB" dirty="0"/>
          </a:p>
          <a:p>
            <a:r>
              <a:rPr lang="en-GB" dirty="0"/>
              <a:t>Lars Götzenberger, Department of Botany &amp; IBOT Czech Academy of Sciences</a:t>
            </a:r>
          </a:p>
        </p:txBody>
      </p:sp>
    </p:spTree>
    <p:extLst>
      <p:ext uri="{BB962C8B-B14F-4D97-AF65-F5344CB8AC3E}">
        <p14:creationId xmlns:p14="http://schemas.microsoft.com/office/powerpoint/2010/main" val="4184175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Independent contrasts</a:t>
            </a:r>
          </a:p>
        </p:txBody>
      </p:sp>
      <p:pic>
        <p:nvPicPr>
          <p:cNvPr id="5" name="Picture 4">
            <a:extLst>
              <a:ext uri="{FF2B5EF4-FFF2-40B4-BE49-F238E27FC236}">
                <a16:creationId xmlns:a16="http://schemas.microsoft.com/office/drawing/2014/main" id="{07FC66FB-9F90-AA42-A2EF-A83AE022E6AF}"/>
              </a:ext>
            </a:extLst>
          </p:cNvPr>
          <p:cNvPicPr/>
          <p:nvPr/>
        </p:nvPicPr>
        <p:blipFill>
          <a:blip r:embed="rId2" cstate="screen">
            <a:extLst>
              <a:ext uri="{28A0092B-C50C-407E-A947-70E740481C1C}">
                <a14:useLocalDpi xmlns:a14="http://schemas.microsoft.com/office/drawing/2010/main"/>
              </a:ext>
            </a:extLst>
          </a:blip>
          <a:stretch>
            <a:fillRect/>
          </a:stretch>
        </p:blipFill>
        <p:spPr>
          <a:xfrm>
            <a:off x="2541918" y="2001330"/>
            <a:ext cx="7280693" cy="3467819"/>
          </a:xfrm>
          <a:prstGeom prst="rect">
            <a:avLst/>
          </a:prstGeom>
        </p:spPr>
      </p:pic>
      <p:sp>
        <p:nvSpPr>
          <p:cNvPr id="3" name="Rectangle 2">
            <a:extLst>
              <a:ext uri="{FF2B5EF4-FFF2-40B4-BE49-F238E27FC236}">
                <a16:creationId xmlns:a16="http://schemas.microsoft.com/office/drawing/2014/main" id="{1AB2CE91-42C7-8142-9D67-F35738351C1C}"/>
              </a:ext>
            </a:extLst>
          </p:cNvPr>
          <p:cNvSpPr/>
          <p:nvPr/>
        </p:nvSpPr>
        <p:spPr>
          <a:xfrm>
            <a:off x="6354792" y="1794295"/>
            <a:ext cx="3856008" cy="4037163"/>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TextBox 5">
            <a:extLst>
              <a:ext uri="{FF2B5EF4-FFF2-40B4-BE49-F238E27FC236}">
                <a16:creationId xmlns:a16="http://schemas.microsoft.com/office/drawing/2014/main" id="{1A00A7C6-2662-EA4B-A372-7D63B1AC9766}"/>
              </a:ext>
            </a:extLst>
          </p:cNvPr>
          <p:cNvSpPr txBox="1"/>
          <p:nvPr/>
        </p:nvSpPr>
        <p:spPr>
          <a:xfrm>
            <a:off x="4914893" y="1624673"/>
            <a:ext cx="304892" cy="369332"/>
          </a:xfrm>
          <a:prstGeom prst="rect">
            <a:avLst/>
          </a:prstGeom>
          <a:noFill/>
        </p:spPr>
        <p:txBody>
          <a:bodyPr wrap="none" rtlCol="0">
            <a:spAutoFit/>
          </a:bodyPr>
          <a:lstStyle/>
          <a:p>
            <a:r>
              <a:rPr lang="en-GB" dirty="0"/>
              <a:t>X</a:t>
            </a:r>
          </a:p>
        </p:txBody>
      </p:sp>
      <p:sp>
        <p:nvSpPr>
          <p:cNvPr id="7" name="TextBox 6">
            <a:extLst>
              <a:ext uri="{FF2B5EF4-FFF2-40B4-BE49-F238E27FC236}">
                <a16:creationId xmlns:a16="http://schemas.microsoft.com/office/drawing/2014/main" id="{B80ECD85-FB50-B546-AFB9-6A9E3F772C33}"/>
              </a:ext>
            </a:extLst>
          </p:cNvPr>
          <p:cNvSpPr txBox="1"/>
          <p:nvPr/>
        </p:nvSpPr>
        <p:spPr>
          <a:xfrm>
            <a:off x="5272030" y="1624673"/>
            <a:ext cx="304892" cy="369332"/>
          </a:xfrm>
          <a:prstGeom prst="rect">
            <a:avLst/>
          </a:prstGeom>
          <a:noFill/>
        </p:spPr>
        <p:txBody>
          <a:bodyPr wrap="none" rtlCol="0">
            <a:spAutoFit/>
          </a:bodyPr>
          <a:lstStyle/>
          <a:p>
            <a:r>
              <a:rPr lang="en-GB" dirty="0"/>
              <a:t>Y</a:t>
            </a:r>
          </a:p>
        </p:txBody>
      </p:sp>
    </p:spTree>
    <p:extLst>
      <p:ext uri="{BB962C8B-B14F-4D97-AF65-F5344CB8AC3E}">
        <p14:creationId xmlns:p14="http://schemas.microsoft.com/office/powerpoint/2010/main" val="4658947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Independent contrasts</a:t>
            </a:r>
          </a:p>
        </p:txBody>
      </p:sp>
      <p:pic>
        <p:nvPicPr>
          <p:cNvPr id="5" name="Picture 4">
            <a:extLst>
              <a:ext uri="{FF2B5EF4-FFF2-40B4-BE49-F238E27FC236}">
                <a16:creationId xmlns:a16="http://schemas.microsoft.com/office/drawing/2014/main" id="{07FC66FB-9F90-AA42-A2EF-A83AE022E6AF}"/>
              </a:ext>
            </a:extLst>
          </p:cNvPr>
          <p:cNvPicPr/>
          <p:nvPr/>
        </p:nvPicPr>
        <p:blipFill rotWithShape="1">
          <a:blip r:embed="rId2" cstate="screen">
            <a:extLst>
              <a:ext uri="{28A0092B-C50C-407E-A947-70E740481C1C}">
                <a14:useLocalDpi xmlns:a14="http://schemas.microsoft.com/office/drawing/2010/main"/>
              </a:ext>
            </a:extLst>
          </a:blip>
          <a:srcRect r="49934"/>
          <a:stretch/>
        </p:blipFill>
        <p:spPr>
          <a:xfrm>
            <a:off x="2541919" y="2001330"/>
            <a:ext cx="3645126" cy="3467819"/>
          </a:xfrm>
          <a:prstGeom prst="rect">
            <a:avLst/>
          </a:prstGeom>
        </p:spPr>
      </p:pic>
      <p:sp>
        <p:nvSpPr>
          <p:cNvPr id="6" name="TextBox 5">
            <a:extLst>
              <a:ext uri="{FF2B5EF4-FFF2-40B4-BE49-F238E27FC236}">
                <a16:creationId xmlns:a16="http://schemas.microsoft.com/office/drawing/2014/main" id="{CD818D8A-0946-3942-A9C0-875F75A7E208}"/>
              </a:ext>
            </a:extLst>
          </p:cNvPr>
          <p:cNvSpPr txBox="1"/>
          <p:nvPr/>
        </p:nvSpPr>
        <p:spPr>
          <a:xfrm>
            <a:off x="4914893" y="1624673"/>
            <a:ext cx="304892" cy="369332"/>
          </a:xfrm>
          <a:prstGeom prst="rect">
            <a:avLst/>
          </a:prstGeom>
          <a:noFill/>
        </p:spPr>
        <p:txBody>
          <a:bodyPr wrap="none" rtlCol="0">
            <a:spAutoFit/>
          </a:bodyPr>
          <a:lstStyle/>
          <a:p>
            <a:r>
              <a:rPr lang="en-GB" dirty="0"/>
              <a:t>X</a:t>
            </a:r>
          </a:p>
        </p:txBody>
      </p:sp>
      <p:sp>
        <p:nvSpPr>
          <p:cNvPr id="7" name="TextBox 6">
            <a:extLst>
              <a:ext uri="{FF2B5EF4-FFF2-40B4-BE49-F238E27FC236}">
                <a16:creationId xmlns:a16="http://schemas.microsoft.com/office/drawing/2014/main" id="{10230E41-D6CD-E042-9B6A-E7EDEC4F40C8}"/>
              </a:ext>
            </a:extLst>
          </p:cNvPr>
          <p:cNvSpPr txBox="1"/>
          <p:nvPr/>
        </p:nvSpPr>
        <p:spPr>
          <a:xfrm>
            <a:off x="5272030" y="1624673"/>
            <a:ext cx="304892" cy="369332"/>
          </a:xfrm>
          <a:prstGeom prst="rect">
            <a:avLst/>
          </a:prstGeom>
          <a:noFill/>
        </p:spPr>
        <p:txBody>
          <a:bodyPr wrap="none" rtlCol="0">
            <a:spAutoFit/>
          </a:bodyPr>
          <a:lstStyle/>
          <a:p>
            <a:r>
              <a:rPr lang="en-GB" dirty="0"/>
              <a:t>Y</a:t>
            </a:r>
          </a:p>
        </p:txBody>
      </p:sp>
      <p:pic>
        <p:nvPicPr>
          <p:cNvPr id="10" name="Picture 9">
            <a:extLst>
              <a:ext uri="{FF2B5EF4-FFF2-40B4-BE49-F238E27FC236}">
                <a16:creationId xmlns:a16="http://schemas.microsoft.com/office/drawing/2014/main" id="{71F1111B-0051-4F06-8DF4-46E5AB87C0B2}"/>
              </a:ext>
            </a:extLst>
          </p:cNvPr>
          <p:cNvPicPr>
            <a:picLocks noChangeAspect="1"/>
          </p:cNvPicPr>
          <p:nvPr/>
        </p:nvPicPr>
        <p:blipFill>
          <a:blip r:embed="rId3"/>
          <a:stretch>
            <a:fillRect/>
          </a:stretch>
        </p:blipFill>
        <p:spPr>
          <a:xfrm>
            <a:off x="6477133" y="1491342"/>
            <a:ext cx="4703376" cy="3745675"/>
          </a:xfrm>
          <a:prstGeom prst="rect">
            <a:avLst/>
          </a:prstGeom>
        </p:spPr>
      </p:pic>
    </p:spTree>
    <p:extLst>
      <p:ext uri="{BB962C8B-B14F-4D97-AF65-F5344CB8AC3E}">
        <p14:creationId xmlns:p14="http://schemas.microsoft.com/office/powerpoint/2010/main" val="1511657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Independent contrasts</a:t>
            </a:r>
          </a:p>
        </p:txBody>
      </p:sp>
      <p:pic>
        <p:nvPicPr>
          <p:cNvPr id="5" name="Picture 4">
            <a:extLst>
              <a:ext uri="{FF2B5EF4-FFF2-40B4-BE49-F238E27FC236}">
                <a16:creationId xmlns:a16="http://schemas.microsoft.com/office/drawing/2014/main" id="{07FC66FB-9F90-AA42-A2EF-A83AE022E6AF}"/>
              </a:ext>
            </a:extLst>
          </p:cNvPr>
          <p:cNvPicPr/>
          <p:nvPr/>
        </p:nvPicPr>
        <p:blipFill rotWithShape="1">
          <a:blip r:embed="rId3" cstate="screen">
            <a:extLst>
              <a:ext uri="{28A0092B-C50C-407E-A947-70E740481C1C}">
                <a14:useLocalDpi xmlns:a14="http://schemas.microsoft.com/office/drawing/2010/main"/>
              </a:ext>
            </a:extLst>
          </a:blip>
          <a:srcRect r="49934"/>
          <a:stretch/>
        </p:blipFill>
        <p:spPr>
          <a:xfrm>
            <a:off x="2541919" y="2001330"/>
            <a:ext cx="3645126" cy="3467819"/>
          </a:xfrm>
          <a:prstGeom prst="rect">
            <a:avLst/>
          </a:prstGeom>
        </p:spPr>
      </p:pic>
      <p:sp>
        <p:nvSpPr>
          <p:cNvPr id="6" name="TextBox 5">
            <a:extLst>
              <a:ext uri="{FF2B5EF4-FFF2-40B4-BE49-F238E27FC236}">
                <a16:creationId xmlns:a16="http://schemas.microsoft.com/office/drawing/2014/main" id="{CD818D8A-0946-3942-A9C0-875F75A7E208}"/>
              </a:ext>
            </a:extLst>
          </p:cNvPr>
          <p:cNvSpPr txBox="1"/>
          <p:nvPr/>
        </p:nvSpPr>
        <p:spPr>
          <a:xfrm>
            <a:off x="4914893" y="1624673"/>
            <a:ext cx="304892" cy="369332"/>
          </a:xfrm>
          <a:prstGeom prst="rect">
            <a:avLst/>
          </a:prstGeom>
          <a:noFill/>
        </p:spPr>
        <p:txBody>
          <a:bodyPr wrap="none" rtlCol="0">
            <a:spAutoFit/>
          </a:bodyPr>
          <a:lstStyle/>
          <a:p>
            <a:r>
              <a:rPr lang="en-GB" dirty="0"/>
              <a:t>X</a:t>
            </a:r>
          </a:p>
        </p:txBody>
      </p:sp>
      <p:sp>
        <p:nvSpPr>
          <p:cNvPr id="7" name="TextBox 6">
            <a:extLst>
              <a:ext uri="{FF2B5EF4-FFF2-40B4-BE49-F238E27FC236}">
                <a16:creationId xmlns:a16="http://schemas.microsoft.com/office/drawing/2014/main" id="{10230E41-D6CD-E042-9B6A-E7EDEC4F40C8}"/>
              </a:ext>
            </a:extLst>
          </p:cNvPr>
          <p:cNvSpPr txBox="1"/>
          <p:nvPr/>
        </p:nvSpPr>
        <p:spPr>
          <a:xfrm>
            <a:off x="5272030" y="1624673"/>
            <a:ext cx="304892" cy="369332"/>
          </a:xfrm>
          <a:prstGeom prst="rect">
            <a:avLst/>
          </a:prstGeom>
          <a:noFill/>
        </p:spPr>
        <p:txBody>
          <a:bodyPr wrap="none" rtlCol="0">
            <a:spAutoFit/>
          </a:bodyPr>
          <a:lstStyle/>
          <a:p>
            <a:r>
              <a:rPr lang="en-GB" dirty="0"/>
              <a:t>Y</a:t>
            </a:r>
          </a:p>
        </p:txBody>
      </p:sp>
      <p:sp>
        <p:nvSpPr>
          <p:cNvPr id="3" name="TextBox 2">
            <a:extLst>
              <a:ext uri="{FF2B5EF4-FFF2-40B4-BE49-F238E27FC236}">
                <a16:creationId xmlns:a16="http://schemas.microsoft.com/office/drawing/2014/main" id="{9A690139-23B7-4192-9E04-A85A9E0038F2}"/>
              </a:ext>
            </a:extLst>
          </p:cNvPr>
          <p:cNvSpPr txBox="1"/>
          <p:nvPr/>
        </p:nvSpPr>
        <p:spPr>
          <a:xfrm>
            <a:off x="3535410" y="2023730"/>
            <a:ext cx="488724"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X 2</a:t>
            </a:r>
          </a:p>
        </p:txBody>
      </p:sp>
      <p:sp>
        <p:nvSpPr>
          <p:cNvPr id="8" name="TextBox 7">
            <a:extLst>
              <a:ext uri="{FF2B5EF4-FFF2-40B4-BE49-F238E27FC236}">
                <a16:creationId xmlns:a16="http://schemas.microsoft.com/office/drawing/2014/main" id="{82FD8ED9-52A5-4D37-8B8E-5BFA2AD77219}"/>
              </a:ext>
            </a:extLst>
          </p:cNvPr>
          <p:cNvSpPr txBox="1"/>
          <p:nvPr/>
        </p:nvSpPr>
        <p:spPr>
          <a:xfrm>
            <a:off x="3381750" y="2334372"/>
            <a:ext cx="71795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Y 5.5 </a:t>
            </a:r>
          </a:p>
        </p:txBody>
      </p:sp>
      <p:sp>
        <p:nvSpPr>
          <p:cNvPr id="9" name="TextBox 8">
            <a:extLst>
              <a:ext uri="{FF2B5EF4-FFF2-40B4-BE49-F238E27FC236}">
                <a16:creationId xmlns:a16="http://schemas.microsoft.com/office/drawing/2014/main" id="{AF79B303-F12E-468C-9270-365A8736119A}"/>
              </a:ext>
            </a:extLst>
          </p:cNvPr>
          <p:cNvSpPr txBox="1"/>
          <p:nvPr/>
        </p:nvSpPr>
        <p:spPr>
          <a:xfrm>
            <a:off x="3369160" y="2786601"/>
            <a:ext cx="663964"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X 3.5</a:t>
            </a:r>
          </a:p>
        </p:txBody>
      </p:sp>
      <p:sp>
        <p:nvSpPr>
          <p:cNvPr id="11" name="TextBox 10">
            <a:extLst>
              <a:ext uri="{FF2B5EF4-FFF2-40B4-BE49-F238E27FC236}">
                <a16:creationId xmlns:a16="http://schemas.microsoft.com/office/drawing/2014/main" id="{11307DC2-2B38-4F78-88E4-BE2D3B1AC7D2}"/>
              </a:ext>
            </a:extLst>
          </p:cNvPr>
          <p:cNvSpPr txBox="1"/>
          <p:nvPr/>
        </p:nvSpPr>
        <p:spPr>
          <a:xfrm>
            <a:off x="3381750" y="3097243"/>
            <a:ext cx="71795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Y 5.5 </a:t>
            </a:r>
          </a:p>
        </p:txBody>
      </p:sp>
      <p:sp>
        <p:nvSpPr>
          <p:cNvPr id="12" name="TextBox 11">
            <a:extLst>
              <a:ext uri="{FF2B5EF4-FFF2-40B4-BE49-F238E27FC236}">
                <a16:creationId xmlns:a16="http://schemas.microsoft.com/office/drawing/2014/main" id="{F998FED8-A7EF-413A-AB8A-B6B47CD973CD}"/>
              </a:ext>
            </a:extLst>
          </p:cNvPr>
          <p:cNvSpPr txBox="1"/>
          <p:nvPr/>
        </p:nvSpPr>
        <p:spPr>
          <a:xfrm>
            <a:off x="3535410" y="3549472"/>
            <a:ext cx="488724"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X 7</a:t>
            </a:r>
          </a:p>
        </p:txBody>
      </p:sp>
      <p:sp>
        <p:nvSpPr>
          <p:cNvPr id="13" name="TextBox 12">
            <a:extLst>
              <a:ext uri="{FF2B5EF4-FFF2-40B4-BE49-F238E27FC236}">
                <a16:creationId xmlns:a16="http://schemas.microsoft.com/office/drawing/2014/main" id="{3CECFF3B-8956-4504-8DA9-F753231F0710}"/>
              </a:ext>
            </a:extLst>
          </p:cNvPr>
          <p:cNvSpPr txBox="1"/>
          <p:nvPr/>
        </p:nvSpPr>
        <p:spPr>
          <a:xfrm>
            <a:off x="3524250" y="3860114"/>
            <a:ext cx="546432"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Y 8 </a:t>
            </a:r>
          </a:p>
        </p:txBody>
      </p:sp>
      <p:sp>
        <p:nvSpPr>
          <p:cNvPr id="14" name="TextBox 13">
            <a:extLst>
              <a:ext uri="{FF2B5EF4-FFF2-40B4-BE49-F238E27FC236}">
                <a16:creationId xmlns:a16="http://schemas.microsoft.com/office/drawing/2014/main" id="{3F5BD22C-7FD5-4E71-A524-148E3A0FA899}"/>
              </a:ext>
            </a:extLst>
          </p:cNvPr>
          <p:cNvSpPr txBox="1"/>
          <p:nvPr/>
        </p:nvSpPr>
        <p:spPr>
          <a:xfrm>
            <a:off x="3392910" y="4312343"/>
            <a:ext cx="663964"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X 4.5</a:t>
            </a:r>
          </a:p>
        </p:txBody>
      </p:sp>
      <p:sp>
        <p:nvSpPr>
          <p:cNvPr id="15" name="TextBox 14">
            <a:extLst>
              <a:ext uri="{FF2B5EF4-FFF2-40B4-BE49-F238E27FC236}">
                <a16:creationId xmlns:a16="http://schemas.microsoft.com/office/drawing/2014/main" id="{8B8CBB35-3A19-4F9D-9181-6B6ADBBD6245}"/>
              </a:ext>
            </a:extLst>
          </p:cNvPr>
          <p:cNvSpPr txBox="1"/>
          <p:nvPr/>
        </p:nvSpPr>
        <p:spPr>
          <a:xfrm>
            <a:off x="3536125" y="4634860"/>
            <a:ext cx="546432"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Y 6 </a:t>
            </a:r>
          </a:p>
        </p:txBody>
      </p:sp>
      <p:sp>
        <p:nvSpPr>
          <p:cNvPr id="16" name="TextBox 15">
            <a:extLst>
              <a:ext uri="{FF2B5EF4-FFF2-40B4-BE49-F238E27FC236}">
                <a16:creationId xmlns:a16="http://schemas.microsoft.com/office/drawing/2014/main" id="{844DC7EE-D7C7-4343-B7B9-DE1B2AA11D87}"/>
              </a:ext>
            </a:extLst>
          </p:cNvPr>
          <p:cNvSpPr txBox="1"/>
          <p:nvPr/>
        </p:nvSpPr>
        <p:spPr>
          <a:xfrm>
            <a:off x="2536569" y="2448047"/>
            <a:ext cx="777777"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X 2.75</a:t>
            </a:r>
          </a:p>
        </p:txBody>
      </p:sp>
      <p:sp>
        <p:nvSpPr>
          <p:cNvPr id="17" name="TextBox 16">
            <a:extLst>
              <a:ext uri="{FF2B5EF4-FFF2-40B4-BE49-F238E27FC236}">
                <a16:creationId xmlns:a16="http://schemas.microsoft.com/office/drawing/2014/main" id="{673DFED8-F0AB-4052-A12A-8A14C493CFA0}"/>
              </a:ext>
            </a:extLst>
          </p:cNvPr>
          <p:cNvSpPr txBox="1"/>
          <p:nvPr/>
        </p:nvSpPr>
        <p:spPr>
          <a:xfrm>
            <a:off x="2644166" y="2758689"/>
            <a:ext cx="71795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Y 5.5 </a:t>
            </a:r>
          </a:p>
        </p:txBody>
      </p:sp>
      <p:sp>
        <p:nvSpPr>
          <p:cNvPr id="18" name="TextBox 17">
            <a:extLst>
              <a:ext uri="{FF2B5EF4-FFF2-40B4-BE49-F238E27FC236}">
                <a16:creationId xmlns:a16="http://schemas.microsoft.com/office/drawing/2014/main" id="{CE0E4936-CEE9-44A6-8FDA-BC687F1BC8ED}"/>
              </a:ext>
            </a:extLst>
          </p:cNvPr>
          <p:cNvSpPr txBox="1"/>
          <p:nvPr/>
        </p:nvSpPr>
        <p:spPr>
          <a:xfrm>
            <a:off x="2542089" y="3969689"/>
            <a:ext cx="777777"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X 7.75</a:t>
            </a:r>
          </a:p>
        </p:txBody>
      </p:sp>
      <p:sp>
        <p:nvSpPr>
          <p:cNvPr id="19" name="TextBox 18">
            <a:extLst>
              <a:ext uri="{FF2B5EF4-FFF2-40B4-BE49-F238E27FC236}">
                <a16:creationId xmlns:a16="http://schemas.microsoft.com/office/drawing/2014/main" id="{6FAF7860-3B5E-4A40-B234-4764FC879CFF}"/>
              </a:ext>
            </a:extLst>
          </p:cNvPr>
          <p:cNvSpPr txBox="1"/>
          <p:nvPr/>
        </p:nvSpPr>
        <p:spPr>
          <a:xfrm>
            <a:off x="2768433" y="4280331"/>
            <a:ext cx="546432"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Y 7 </a:t>
            </a:r>
          </a:p>
        </p:txBody>
      </p:sp>
      <p:sp>
        <p:nvSpPr>
          <p:cNvPr id="20" name="TextBox 19">
            <a:extLst>
              <a:ext uri="{FF2B5EF4-FFF2-40B4-BE49-F238E27FC236}">
                <a16:creationId xmlns:a16="http://schemas.microsoft.com/office/drawing/2014/main" id="{DEBBDE92-65F0-43D5-AF18-066ECD8D53BF}"/>
              </a:ext>
            </a:extLst>
          </p:cNvPr>
          <p:cNvSpPr txBox="1"/>
          <p:nvPr/>
        </p:nvSpPr>
        <p:spPr>
          <a:xfrm>
            <a:off x="1848851" y="3158446"/>
            <a:ext cx="777777"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X 5.25</a:t>
            </a:r>
          </a:p>
        </p:txBody>
      </p:sp>
      <p:sp>
        <p:nvSpPr>
          <p:cNvPr id="21" name="TextBox 20">
            <a:extLst>
              <a:ext uri="{FF2B5EF4-FFF2-40B4-BE49-F238E27FC236}">
                <a16:creationId xmlns:a16="http://schemas.microsoft.com/office/drawing/2014/main" id="{315035AE-06C2-400C-9211-C07E1F5E5C66}"/>
              </a:ext>
            </a:extLst>
          </p:cNvPr>
          <p:cNvSpPr txBox="1"/>
          <p:nvPr/>
        </p:nvSpPr>
        <p:spPr>
          <a:xfrm>
            <a:off x="1861445" y="3469088"/>
            <a:ext cx="831766"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Y 6.25 </a:t>
            </a:r>
          </a:p>
        </p:txBody>
      </p:sp>
      <p:sp>
        <p:nvSpPr>
          <p:cNvPr id="24" name="TextBox 23">
            <a:extLst>
              <a:ext uri="{FF2B5EF4-FFF2-40B4-BE49-F238E27FC236}">
                <a16:creationId xmlns:a16="http://schemas.microsoft.com/office/drawing/2014/main" id="{43D2D67F-F57C-424E-A815-5503F396FECB}"/>
              </a:ext>
            </a:extLst>
          </p:cNvPr>
          <p:cNvSpPr txBox="1"/>
          <p:nvPr/>
        </p:nvSpPr>
        <p:spPr>
          <a:xfrm>
            <a:off x="3990261" y="2192391"/>
            <a:ext cx="538930" cy="338554"/>
          </a:xfrm>
          <a:prstGeom prst="rect">
            <a:avLst/>
          </a:prstGeom>
          <a:noFill/>
        </p:spPr>
        <p:txBody>
          <a:bodyPr wrap="none" rtlCol="0">
            <a:spAutoFit/>
          </a:bodyPr>
          <a:lstStyle/>
          <a:p>
            <a:r>
              <a:rPr lang="en-US" sz="1600" b="1" dirty="0">
                <a:solidFill>
                  <a:schemeClr val="bg1">
                    <a:lumMod val="65000"/>
                  </a:schemeClr>
                </a:solidFill>
                <a:latin typeface="Arial" panose="020B0604020202020204" pitchFamily="34" charset="0"/>
                <a:cs typeface="Arial" panose="020B0604020202020204" pitchFamily="34" charset="0"/>
              </a:rPr>
              <a:t>-3.5</a:t>
            </a:r>
          </a:p>
        </p:txBody>
      </p:sp>
      <p:sp>
        <p:nvSpPr>
          <p:cNvPr id="25" name="TextBox 24">
            <a:extLst>
              <a:ext uri="{FF2B5EF4-FFF2-40B4-BE49-F238E27FC236}">
                <a16:creationId xmlns:a16="http://schemas.microsoft.com/office/drawing/2014/main" id="{37B30592-AB6D-40C3-A2DC-7F885AB134A0}"/>
              </a:ext>
            </a:extLst>
          </p:cNvPr>
          <p:cNvSpPr txBox="1"/>
          <p:nvPr/>
        </p:nvSpPr>
        <p:spPr>
          <a:xfrm>
            <a:off x="4055187" y="2941922"/>
            <a:ext cx="298480" cy="338554"/>
          </a:xfrm>
          <a:prstGeom prst="rect">
            <a:avLst/>
          </a:prstGeom>
          <a:noFill/>
        </p:spPr>
        <p:txBody>
          <a:bodyPr wrap="none" rtlCol="0">
            <a:spAutoFit/>
          </a:bodyPr>
          <a:lstStyle/>
          <a:p>
            <a:r>
              <a:rPr lang="en-US" sz="1600" b="1" dirty="0">
                <a:solidFill>
                  <a:schemeClr val="bg1">
                    <a:lumMod val="65000"/>
                  </a:schemeClr>
                </a:solidFill>
                <a:latin typeface="Arial" panose="020B0604020202020204" pitchFamily="34" charset="0"/>
                <a:cs typeface="Arial" panose="020B0604020202020204" pitchFamily="34" charset="0"/>
              </a:rPr>
              <a:t>2</a:t>
            </a:r>
          </a:p>
        </p:txBody>
      </p:sp>
      <p:sp>
        <p:nvSpPr>
          <p:cNvPr id="26" name="TextBox 25">
            <a:extLst>
              <a:ext uri="{FF2B5EF4-FFF2-40B4-BE49-F238E27FC236}">
                <a16:creationId xmlns:a16="http://schemas.microsoft.com/office/drawing/2014/main" id="{82870390-2BC5-4323-BAE1-5E3EDBC8919E}"/>
              </a:ext>
            </a:extLst>
          </p:cNvPr>
          <p:cNvSpPr txBox="1"/>
          <p:nvPr/>
        </p:nvSpPr>
        <p:spPr>
          <a:xfrm>
            <a:off x="4024134" y="3758314"/>
            <a:ext cx="367408" cy="338554"/>
          </a:xfrm>
          <a:prstGeom prst="rect">
            <a:avLst/>
          </a:prstGeom>
          <a:noFill/>
        </p:spPr>
        <p:txBody>
          <a:bodyPr wrap="none" rtlCol="0">
            <a:spAutoFit/>
          </a:bodyPr>
          <a:lstStyle/>
          <a:p>
            <a:r>
              <a:rPr lang="en-US" sz="1600" b="1" dirty="0">
                <a:solidFill>
                  <a:schemeClr val="bg1">
                    <a:lumMod val="65000"/>
                  </a:schemeClr>
                </a:solidFill>
                <a:latin typeface="Arial" panose="020B0604020202020204" pitchFamily="34" charset="0"/>
                <a:cs typeface="Arial" panose="020B0604020202020204" pitchFamily="34" charset="0"/>
              </a:rPr>
              <a:t>-1</a:t>
            </a:r>
          </a:p>
        </p:txBody>
      </p:sp>
      <p:sp>
        <p:nvSpPr>
          <p:cNvPr id="27" name="TextBox 26">
            <a:extLst>
              <a:ext uri="{FF2B5EF4-FFF2-40B4-BE49-F238E27FC236}">
                <a16:creationId xmlns:a16="http://schemas.microsoft.com/office/drawing/2014/main" id="{E29A3041-BF4B-40D8-9660-ADA34C62DCB6}"/>
              </a:ext>
            </a:extLst>
          </p:cNvPr>
          <p:cNvSpPr txBox="1"/>
          <p:nvPr/>
        </p:nvSpPr>
        <p:spPr>
          <a:xfrm>
            <a:off x="4024134" y="4502649"/>
            <a:ext cx="538930" cy="338554"/>
          </a:xfrm>
          <a:prstGeom prst="rect">
            <a:avLst/>
          </a:prstGeom>
          <a:noFill/>
        </p:spPr>
        <p:txBody>
          <a:bodyPr wrap="none" rtlCol="0">
            <a:spAutoFit/>
          </a:bodyPr>
          <a:lstStyle/>
          <a:p>
            <a:r>
              <a:rPr lang="en-US" sz="1600" b="1" dirty="0">
                <a:solidFill>
                  <a:schemeClr val="bg1">
                    <a:lumMod val="65000"/>
                  </a:schemeClr>
                </a:solidFill>
                <a:latin typeface="Arial" panose="020B0604020202020204" pitchFamily="34" charset="0"/>
                <a:cs typeface="Arial" panose="020B0604020202020204" pitchFamily="34" charset="0"/>
              </a:rPr>
              <a:t>-1.5</a:t>
            </a:r>
          </a:p>
        </p:txBody>
      </p:sp>
      <p:sp>
        <p:nvSpPr>
          <p:cNvPr id="28" name="TextBox 27">
            <a:extLst>
              <a:ext uri="{FF2B5EF4-FFF2-40B4-BE49-F238E27FC236}">
                <a16:creationId xmlns:a16="http://schemas.microsoft.com/office/drawing/2014/main" id="{8CE897F5-5D24-49E4-A4AA-721FA40DCC93}"/>
              </a:ext>
            </a:extLst>
          </p:cNvPr>
          <p:cNvSpPr txBox="1"/>
          <p:nvPr/>
        </p:nvSpPr>
        <p:spPr>
          <a:xfrm>
            <a:off x="3254785" y="2582239"/>
            <a:ext cx="652743" cy="338554"/>
          </a:xfrm>
          <a:prstGeom prst="rect">
            <a:avLst/>
          </a:prstGeom>
          <a:noFill/>
        </p:spPr>
        <p:txBody>
          <a:bodyPr wrap="none" rtlCol="0">
            <a:spAutoFit/>
          </a:bodyPr>
          <a:lstStyle/>
          <a:p>
            <a:r>
              <a:rPr lang="en-US" sz="1600" b="1" dirty="0">
                <a:solidFill>
                  <a:schemeClr val="bg1">
                    <a:lumMod val="65000"/>
                  </a:schemeClr>
                </a:solidFill>
                <a:latin typeface="Arial" panose="020B0604020202020204" pitchFamily="34" charset="0"/>
                <a:cs typeface="Arial" panose="020B0604020202020204" pitchFamily="34" charset="0"/>
              </a:rPr>
              <a:t>-2.75</a:t>
            </a:r>
          </a:p>
        </p:txBody>
      </p:sp>
      <p:sp>
        <p:nvSpPr>
          <p:cNvPr id="29" name="TextBox 28">
            <a:extLst>
              <a:ext uri="{FF2B5EF4-FFF2-40B4-BE49-F238E27FC236}">
                <a16:creationId xmlns:a16="http://schemas.microsoft.com/office/drawing/2014/main" id="{D452C035-A3ED-499A-A9F4-A13E2530DD04}"/>
              </a:ext>
            </a:extLst>
          </p:cNvPr>
          <p:cNvSpPr txBox="1"/>
          <p:nvPr/>
        </p:nvSpPr>
        <p:spPr>
          <a:xfrm>
            <a:off x="3276745" y="4083364"/>
            <a:ext cx="583814" cy="338554"/>
          </a:xfrm>
          <a:prstGeom prst="rect">
            <a:avLst/>
          </a:prstGeom>
          <a:noFill/>
        </p:spPr>
        <p:txBody>
          <a:bodyPr wrap="none" rtlCol="0">
            <a:spAutoFit/>
          </a:bodyPr>
          <a:lstStyle/>
          <a:p>
            <a:r>
              <a:rPr lang="en-US" sz="1600" b="1" dirty="0">
                <a:solidFill>
                  <a:schemeClr val="bg1">
                    <a:lumMod val="65000"/>
                  </a:schemeClr>
                </a:solidFill>
                <a:latin typeface="Arial" panose="020B0604020202020204" pitchFamily="34" charset="0"/>
                <a:cs typeface="Arial" panose="020B0604020202020204" pitchFamily="34" charset="0"/>
              </a:rPr>
              <a:t>0.75</a:t>
            </a:r>
          </a:p>
        </p:txBody>
      </p:sp>
      <p:sp>
        <p:nvSpPr>
          <p:cNvPr id="30" name="TextBox 29">
            <a:extLst>
              <a:ext uri="{FF2B5EF4-FFF2-40B4-BE49-F238E27FC236}">
                <a16:creationId xmlns:a16="http://schemas.microsoft.com/office/drawing/2014/main" id="{9CC8BA1A-1F6C-4AAA-A8B5-AF1159A04B03}"/>
              </a:ext>
            </a:extLst>
          </p:cNvPr>
          <p:cNvSpPr txBox="1"/>
          <p:nvPr/>
        </p:nvSpPr>
        <p:spPr>
          <a:xfrm>
            <a:off x="2527826" y="3294210"/>
            <a:ext cx="367408" cy="338554"/>
          </a:xfrm>
          <a:prstGeom prst="rect">
            <a:avLst/>
          </a:prstGeom>
          <a:noFill/>
        </p:spPr>
        <p:txBody>
          <a:bodyPr wrap="none" rtlCol="0">
            <a:spAutoFit/>
          </a:bodyPr>
          <a:lstStyle/>
          <a:p>
            <a:r>
              <a:rPr lang="en-US" sz="1600" b="1" dirty="0">
                <a:solidFill>
                  <a:schemeClr val="bg1">
                    <a:lumMod val="65000"/>
                  </a:schemeClr>
                </a:solidFill>
                <a:latin typeface="Arial" panose="020B0604020202020204" pitchFamily="34" charset="0"/>
                <a:cs typeface="Arial" panose="020B0604020202020204" pitchFamily="34" charset="0"/>
              </a:rPr>
              <a:t>-1</a:t>
            </a:r>
          </a:p>
        </p:txBody>
      </p:sp>
      <p:pic>
        <p:nvPicPr>
          <p:cNvPr id="22" name="Picture 21">
            <a:extLst>
              <a:ext uri="{FF2B5EF4-FFF2-40B4-BE49-F238E27FC236}">
                <a16:creationId xmlns:a16="http://schemas.microsoft.com/office/drawing/2014/main" id="{31D15115-64B0-4427-ADE5-8E3CB94301EC}"/>
              </a:ext>
            </a:extLst>
          </p:cNvPr>
          <p:cNvPicPr>
            <a:picLocks noChangeAspect="1"/>
          </p:cNvPicPr>
          <p:nvPr/>
        </p:nvPicPr>
        <p:blipFill>
          <a:blip r:embed="rId4"/>
          <a:stretch>
            <a:fillRect/>
          </a:stretch>
        </p:blipFill>
        <p:spPr>
          <a:xfrm>
            <a:off x="6673561" y="1906799"/>
            <a:ext cx="4667250" cy="3562350"/>
          </a:xfrm>
          <a:prstGeom prst="rect">
            <a:avLst/>
          </a:prstGeom>
        </p:spPr>
      </p:pic>
    </p:spTree>
    <p:extLst>
      <p:ext uri="{BB962C8B-B14F-4D97-AF65-F5344CB8AC3E}">
        <p14:creationId xmlns:p14="http://schemas.microsoft.com/office/powerpoint/2010/main" val="2095645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When we compare species we need to account for phylogeny because:</a:t>
            </a:r>
          </a:p>
          <a:p>
            <a:pPr marL="914400" lvl="1" indent="-514350">
              <a:buFont typeface="+mj-lt"/>
              <a:buAutoNum type="arabicPeriod"/>
            </a:pPr>
            <a:r>
              <a:rPr lang="en-US" dirty="0"/>
              <a:t>Our </a:t>
            </a:r>
            <a:r>
              <a:rPr lang="en-US" dirty="0" err="1"/>
              <a:t>datapoints</a:t>
            </a:r>
            <a:r>
              <a:rPr lang="en-US" dirty="0"/>
              <a:t> are </a:t>
            </a:r>
            <a:r>
              <a:rPr lang="en-US" b="1" dirty="0"/>
              <a:t>not independent</a:t>
            </a:r>
          </a:p>
          <a:p>
            <a:pPr marL="914400" lvl="1" indent="-514350">
              <a:buFont typeface="+mj-lt"/>
              <a:buAutoNum type="arabicPeriod"/>
            </a:pPr>
            <a:r>
              <a:rPr lang="en-US" dirty="0"/>
              <a:t>We want to know if traits (or traits and environments/niche) “evolved in a correlated fashion”			</a:t>
            </a:r>
          </a:p>
          <a:p>
            <a:pPr marL="0" indent="0">
              <a:buNone/>
            </a:pPr>
            <a:endParaRPr lang="en-US" dirty="0"/>
          </a:p>
        </p:txBody>
      </p:sp>
      <p:sp>
        <p:nvSpPr>
          <p:cNvPr id="7" name="Title 1">
            <a:extLst>
              <a:ext uri="{FF2B5EF4-FFF2-40B4-BE49-F238E27FC236}">
                <a16:creationId xmlns:a16="http://schemas.microsoft.com/office/drawing/2014/main" id="{2B420499-663E-4935-B5E3-96C90ECAF4CA}"/>
              </a:ext>
            </a:extLst>
          </p:cNvPr>
          <p:cNvSpPr>
            <a:spLocks noGrp="1"/>
          </p:cNvSpPr>
          <p:nvPr>
            <p:ph type="title"/>
          </p:nvPr>
        </p:nvSpPr>
        <p:spPr>
          <a:xfrm>
            <a:off x="838200" y="365125"/>
            <a:ext cx="10515600" cy="1325563"/>
          </a:xfrm>
        </p:spPr>
        <p:txBody>
          <a:bodyPr/>
          <a:lstStyle/>
          <a:p>
            <a:r>
              <a:rPr lang="en-US" dirty="0"/>
              <a:t>Independent contrasts</a:t>
            </a:r>
          </a:p>
        </p:txBody>
      </p:sp>
    </p:spTree>
    <p:extLst>
      <p:ext uri="{BB962C8B-B14F-4D97-AF65-F5344CB8AC3E}">
        <p14:creationId xmlns:p14="http://schemas.microsoft.com/office/powerpoint/2010/main" val="3781339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When we compare species we need to account for phylogeny because:</a:t>
            </a:r>
          </a:p>
          <a:p>
            <a:pPr marL="914400" lvl="1" indent="-514350">
              <a:buFont typeface="+mj-lt"/>
              <a:buAutoNum type="arabicPeriod"/>
            </a:pPr>
            <a:r>
              <a:rPr lang="en-US" dirty="0"/>
              <a:t>Our datapoints are </a:t>
            </a:r>
            <a:r>
              <a:rPr lang="en-US" b="1" dirty="0"/>
              <a:t>not independent</a:t>
            </a:r>
          </a:p>
          <a:p>
            <a:pPr marL="914400" lvl="1" indent="-514350">
              <a:buFont typeface="+mj-lt"/>
              <a:buAutoNum type="arabicPeriod"/>
            </a:pPr>
            <a:r>
              <a:rPr lang="en-US" dirty="0"/>
              <a:t>We want to know if traits (or traits and environments/niche) “evolved in a correlated fashion”		</a:t>
            </a:r>
          </a:p>
          <a:p>
            <a:pPr marL="0" indent="0">
              <a:buNone/>
            </a:pPr>
            <a:r>
              <a:rPr lang="en-US" dirty="0"/>
              <a:t>Independent contrasts are an early and now somewhat outdated tool of a wider toolbox of </a:t>
            </a:r>
          </a:p>
          <a:p>
            <a:pPr marL="0" indent="0">
              <a:buNone/>
            </a:pPr>
            <a:endParaRPr lang="en-US" dirty="0"/>
          </a:p>
          <a:p>
            <a:pPr marL="0" indent="0">
              <a:buNone/>
            </a:pPr>
            <a:r>
              <a:rPr lang="en-US" b="1" dirty="0"/>
              <a:t>		Phylogenetic Comparative Methods</a:t>
            </a:r>
          </a:p>
          <a:p>
            <a:pPr marL="0" indent="0">
              <a:buNone/>
            </a:pPr>
            <a:endParaRPr lang="en-US" dirty="0"/>
          </a:p>
        </p:txBody>
      </p:sp>
      <p:sp>
        <p:nvSpPr>
          <p:cNvPr id="7" name="Title 1">
            <a:extLst>
              <a:ext uri="{FF2B5EF4-FFF2-40B4-BE49-F238E27FC236}">
                <a16:creationId xmlns:a16="http://schemas.microsoft.com/office/drawing/2014/main" id="{2B420499-663E-4935-B5E3-96C90ECAF4CA}"/>
              </a:ext>
            </a:extLst>
          </p:cNvPr>
          <p:cNvSpPr>
            <a:spLocks noGrp="1"/>
          </p:cNvSpPr>
          <p:nvPr>
            <p:ph type="title"/>
          </p:nvPr>
        </p:nvSpPr>
        <p:spPr>
          <a:xfrm>
            <a:off x="838200" y="365125"/>
            <a:ext cx="10515600" cy="1325563"/>
          </a:xfrm>
        </p:spPr>
        <p:txBody>
          <a:bodyPr/>
          <a:lstStyle/>
          <a:p>
            <a:r>
              <a:rPr lang="en-US" dirty="0"/>
              <a:t>Independent contrasts</a:t>
            </a:r>
          </a:p>
        </p:txBody>
      </p:sp>
    </p:spTree>
    <p:extLst>
      <p:ext uri="{BB962C8B-B14F-4D97-AF65-F5344CB8AC3E}">
        <p14:creationId xmlns:p14="http://schemas.microsoft.com/office/powerpoint/2010/main" val="1812505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15AF2-A053-D108-293A-FABB88D8F42A}"/>
              </a:ext>
            </a:extLst>
          </p:cNvPr>
          <p:cNvSpPr>
            <a:spLocks noGrp="1"/>
          </p:cNvSpPr>
          <p:nvPr>
            <p:ph type="title"/>
          </p:nvPr>
        </p:nvSpPr>
        <p:spPr/>
        <p:txBody>
          <a:bodyPr/>
          <a:lstStyle/>
          <a:p>
            <a:r>
              <a:rPr lang="en-GB" dirty="0"/>
              <a:t>Program</a:t>
            </a:r>
          </a:p>
        </p:txBody>
      </p:sp>
      <p:sp>
        <p:nvSpPr>
          <p:cNvPr id="3" name="Content Placeholder 2">
            <a:extLst>
              <a:ext uri="{FF2B5EF4-FFF2-40B4-BE49-F238E27FC236}">
                <a16:creationId xmlns:a16="http://schemas.microsoft.com/office/drawing/2014/main" id="{480B0692-7F06-9670-8314-BD5CEEF11EAB}"/>
              </a:ext>
            </a:extLst>
          </p:cNvPr>
          <p:cNvSpPr>
            <a:spLocks noGrp="1"/>
          </p:cNvSpPr>
          <p:nvPr>
            <p:ph idx="1"/>
          </p:nvPr>
        </p:nvSpPr>
        <p:spPr/>
        <p:txBody>
          <a:bodyPr/>
          <a:lstStyle/>
          <a:p>
            <a:r>
              <a:rPr lang="en-GB" dirty="0"/>
              <a:t>Phylogenetic data and phylogenetic trees</a:t>
            </a:r>
          </a:p>
          <a:p>
            <a:r>
              <a:rPr lang="en-GB" dirty="0"/>
              <a:t>Are species data independent?</a:t>
            </a:r>
          </a:p>
          <a:p>
            <a:r>
              <a:rPr lang="en-GB" dirty="0"/>
              <a:t>Phylogenetic independent contrasts</a:t>
            </a:r>
          </a:p>
          <a:p>
            <a:r>
              <a:rPr lang="en-GB" dirty="0">
                <a:solidFill>
                  <a:schemeClr val="bg1">
                    <a:lumMod val="85000"/>
                  </a:schemeClr>
                </a:solidFill>
              </a:rPr>
              <a:t>Tests of phylogenetic signal</a:t>
            </a:r>
          </a:p>
          <a:p>
            <a:r>
              <a:rPr lang="en-GB" dirty="0">
                <a:solidFill>
                  <a:schemeClr val="bg1">
                    <a:lumMod val="85000"/>
                  </a:schemeClr>
                </a:solidFill>
              </a:rPr>
              <a:t>Phylogenetic community structure</a:t>
            </a:r>
          </a:p>
        </p:txBody>
      </p:sp>
    </p:spTree>
    <p:extLst>
      <p:ext uri="{BB962C8B-B14F-4D97-AF65-F5344CB8AC3E}">
        <p14:creationId xmlns:p14="http://schemas.microsoft.com/office/powerpoint/2010/main" val="3309989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15AF2-A053-D108-293A-FABB88D8F42A}"/>
              </a:ext>
            </a:extLst>
          </p:cNvPr>
          <p:cNvSpPr>
            <a:spLocks noGrp="1"/>
          </p:cNvSpPr>
          <p:nvPr>
            <p:ph type="title"/>
          </p:nvPr>
        </p:nvSpPr>
        <p:spPr/>
        <p:txBody>
          <a:bodyPr/>
          <a:lstStyle/>
          <a:p>
            <a:r>
              <a:rPr lang="en-GB" dirty="0"/>
              <a:t>Program</a:t>
            </a:r>
          </a:p>
        </p:txBody>
      </p:sp>
      <p:sp>
        <p:nvSpPr>
          <p:cNvPr id="3" name="Content Placeholder 2">
            <a:extLst>
              <a:ext uri="{FF2B5EF4-FFF2-40B4-BE49-F238E27FC236}">
                <a16:creationId xmlns:a16="http://schemas.microsoft.com/office/drawing/2014/main" id="{480B0692-7F06-9670-8314-BD5CEEF11EAB}"/>
              </a:ext>
            </a:extLst>
          </p:cNvPr>
          <p:cNvSpPr>
            <a:spLocks noGrp="1"/>
          </p:cNvSpPr>
          <p:nvPr>
            <p:ph idx="1"/>
          </p:nvPr>
        </p:nvSpPr>
        <p:spPr/>
        <p:txBody>
          <a:bodyPr/>
          <a:lstStyle/>
          <a:p>
            <a:r>
              <a:rPr lang="en-GB" dirty="0">
                <a:solidFill>
                  <a:schemeClr val="bg1">
                    <a:lumMod val="85000"/>
                  </a:schemeClr>
                </a:solidFill>
              </a:rPr>
              <a:t>Phylogenetic data and phylogenetic trees</a:t>
            </a:r>
          </a:p>
          <a:p>
            <a:r>
              <a:rPr lang="en-GB" dirty="0">
                <a:solidFill>
                  <a:schemeClr val="bg1">
                    <a:lumMod val="85000"/>
                  </a:schemeClr>
                </a:solidFill>
              </a:rPr>
              <a:t>Are species data independent?</a:t>
            </a:r>
          </a:p>
          <a:p>
            <a:r>
              <a:rPr lang="en-GB" dirty="0">
                <a:solidFill>
                  <a:schemeClr val="bg1">
                    <a:lumMod val="85000"/>
                  </a:schemeClr>
                </a:solidFill>
              </a:rPr>
              <a:t>Phylogenetic independent contrasts</a:t>
            </a:r>
          </a:p>
          <a:p>
            <a:r>
              <a:rPr lang="en-GB" dirty="0"/>
              <a:t>Tests of phylogenetic signal</a:t>
            </a:r>
          </a:p>
          <a:p>
            <a:r>
              <a:rPr lang="en-GB" dirty="0"/>
              <a:t>Phylogenetic community structure</a:t>
            </a:r>
          </a:p>
        </p:txBody>
      </p:sp>
    </p:spTree>
    <p:extLst>
      <p:ext uri="{BB962C8B-B14F-4D97-AF65-F5344CB8AC3E}">
        <p14:creationId xmlns:p14="http://schemas.microsoft.com/office/powerpoint/2010/main" val="3779328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BA42C-A7D5-4DD8-B2F1-AF1BC95EAB78}"/>
              </a:ext>
            </a:extLst>
          </p:cNvPr>
          <p:cNvSpPr>
            <a:spLocks noGrp="1"/>
          </p:cNvSpPr>
          <p:nvPr>
            <p:ph type="title"/>
          </p:nvPr>
        </p:nvSpPr>
        <p:spPr/>
        <p:txBody>
          <a:bodyPr/>
          <a:lstStyle/>
          <a:p>
            <a:r>
              <a:rPr lang="en-GB" dirty="0"/>
              <a:t>Tests of phylogenetic signal</a:t>
            </a:r>
            <a:endParaRPr lang="en-US" dirty="0"/>
          </a:p>
        </p:txBody>
      </p:sp>
      <p:sp>
        <p:nvSpPr>
          <p:cNvPr id="3" name="Content Placeholder 2">
            <a:extLst>
              <a:ext uri="{FF2B5EF4-FFF2-40B4-BE49-F238E27FC236}">
                <a16:creationId xmlns:a16="http://schemas.microsoft.com/office/drawing/2014/main" id="{4B5FEF7B-1273-4BAC-A432-E77F99F3E452}"/>
              </a:ext>
            </a:extLst>
          </p:cNvPr>
          <p:cNvSpPr>
            <a:spLocks noGrp="1"/>
          </p:cNvSpPr>
          <p:nvPr>
            <p:ph idx="1"/>
          </p:nvPr>
        </p:nvSpPr>
        <p:spPr/>
        <p:txBody>
          <a:bodyPr/>
          <a:lstStyle/>
          <a:p>
            <a:r>
              <a:rPr lang="en-US" dirty="0"/>
              <a:t>What do we expect (and why)?</a:t>
            </a:r>
          </a:p>
        </p:txBody>
      </p:sp>
    </p:spTree>
    <p:extLst>
      <p:ext uri="{BB962C8B-B14F-4D97-AF65-F5344CB8AC3E}">
        <p14:creationId xmlns:p14="http://schemas.microsoft.com/office/powerpoint/2010/main" val="24005276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FFC62-4ADF-4BA5-92CB-1872702CB802}"/>
              </a:ext>
            </a:extLst>
          </p:cNvPr>
          <p:cNvSpPr>
            <a:spLocks noGrp="1"/>
          </p:cNvSpPr>
          <p:nvPr>
            <p:ph type="title"/>
          </p:nvPr>
        </p:nvSpPr>
        <p:spPr/>
        <p:txBody>
          <a:bodyPr/>
          <a:lstStyle/>
          <a:p>
            <a:r>
              <a:rPr lang="en-US" dirty="0"/>
              <a:t>Brownian motion</a:t>
            </a:r>
          </a:p>
        </p:txBody>
      </p:sp>
      <p:sp>
        <p:nvSpPr>
          <p:cNvPr id="3" name="Content Placeholder 2">
            <a:extLst>
              <a:ext uri="{FF2B5EF4-FFF2-40B4-BE49-F238E27FC236}">
                <a16:creationId xmlns:a16="http://schemas.microsoft.com/office/drawing/2014/main" id="{53BBC2B2-CF33-41C3-ADF5-E6720E5E75BD}"/>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697760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B35A30-BA1C-9D44-8A47-16AC9FD0E2B2}"/>
              </a:ext>
            </a:extLst>
          </p:cNvPr>
          <p:cNvPicPr/>
          <p:nvPr/>
        </p:nvPicPr>
        <p:blipFill rotWithShape="1">
          <a:blip r:embed="rId2" cstate="screen">
            <a:extLst>
              <a:ext uri="{28A0092B-C50C-407E-A947-70E740481C1C}">
                <a14:useLocalDpi xmlns:a14="http://schemas.microsoft.com/office/drawing/2010/main"/>
              </a:ext>
            </a:extLst>
          </a:blip>
          <a:srcRect/>
          <a:stretch/>
        </p:blipFill>
        <p:spPr>
          <a:xfrm>
            <a:off x="1541254" y="1600200"/>
            <a:ext cx="4727275" cy="4573084"/>
          </a:xfrm>
          <a:prstGeom prst="rect">
            <a:avLst/>
          </a:prstGeom>
        </p:spPr>
      </p:pic>
    </p:spTree>
    <p:extLst>
      <p:ext uri="{BB962C8B-B14F-4D97-AF65-F5344CB8AC3E}">
        <p14:creationId xmlns:p14="http://schemas.microsoft.com/office/powerpoint/2010/main" val="2602077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15AF2-A053-D108-293A-FABB88D8F42A}"/>
              </a:ext>
            </a:extLst>
          </p:cNvPr>
          <p:cNvSpPr>
            <a:spLocks noGrp="1"/>
          </p:cNvSpPr>
          <p:nvPr>
            <p:ph type="title"/>
          </p:nvPr>
        </p:nvSpPr>
        <p:spPr/>
        <p:txBody>
          <a:bodyPr/>
          <a:lstStyle/>
          <a:p>
            <a:r>
              <a:rPr lang="en-GB" dirty="0"/>
              <a:t>Program</a:t>
            </a:r>
          </a:p>
        </p:txBody>
      </p:sp>
      <p:sp>
        <p:nvSpPr>
          <p:cNvPr id="3" name="Content Placeholder 2">
            <a:extLst>
              <a:ext uri="{FF2B5EF4-FFF2-40B4-BE49-F238E27FC236}">
                <a16:creationId xmlns:a16="http://schemas.microsoft.com/office/drawing/2014/main" id="{480B0692-7F06-9670-8314-BD5CEEF11EAB}"/>
              </a:ext>
            </a:extLst>
          </p:cNvPr>
          <p:cNvSpPr>
            <a:spLocks noGrp="1"/>
          </p:cNvSpPr>
          <p:nvPr>
            <p:ph idx="1"/>
          </p:nvPr>
        </p:nvSpPr>
        <p:spPr/>
        <p:txBody>
          <a:bodyPr/>
          <a:lstStyle/>
          <a:p>
            <a:r>
              <a:rPr lang="en-GB" dirty="0"/>
              <a:t>Phylogenetic data and phylogenetic trees</a:t>
            </a:r>
          </a:p>
          <a:p>
            <a:r>
              <a:rPr lang="en-GB" dirty="0"/>
              <a:t>Are species data independent?</a:t>
            </a:r>
          </a:p>
          <a:p>
            <a:r>
              <a:rPr lang="en-GB" dirty="0"/>
              <a:t>Phylogenetic independent contrasts</a:t>
            </a:r>
          </a:p>
          <a:p>
            <a:r>
              <a:rPr lang="en-GB" dirty="0"/>
              <a:t>Tests of phylogenetic signal</a:t>
            </a:r>
          </a:p>
          <a:p>
            <a:r>
              <a:rPr lang="en-GB" dirty="0"/>
              <a:t>Phylogenetic community structure</a:t>
            </a:r>
          </a:p>
        </p:txBody>
      </p:sp>
    </p:spTree>
    <p:extLst>
      <p:ext uri="{BB962C8B-B14F-4D97-AF65-F5344CB8AC3E}">
        <p14:creationId xmlns:p14="http://schemas.microsoft.com/office/powerpoint/2010/main" val="7225182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EFD7BB5-6424-41F9-BA7A-E3275397EC80}"/>
              </a:ext>
            </a:extLst>
          </p:cNvPr>
          <p:cNvSpPr/>
          <p:nvPr/>
        </p:nvSpPr>
        <p:spPr>
          <a:xfrm>
            <a:off x="7479506" y="189572"/>
            <a:ext cx="3076227" cy="646331"/>
          </a:xfrm>
          <a:prstGeom prst="rect">
            <a:avLst/>
          </a:prstGeom>
        </p:spPr>
        <p:txBody>
          <a:bodyPr wrap="none">
            <a:spAutoFit/>
          </a:bodyPr>
          <a:lstStyle/>
          <a:p>
            <a:r>
              <a:rPr lang="en-US" dirty="0">
                <a:hlinkClick r:id="rId2"/>
              </a:rPr>
              <a:t>https://lukejharmon.github.io/</a:t>
            </a:r>
            <a:endParaRPr lang="en-150" dirty="0"/>
          </a:p>
          <a:p>
            <a:r>
              <a:rPr lang="en-150" dirty="0"/>
              <a:t>CC-BY-4.0 license</a:t>
            </a:r>
          </a:p>
        </p:txBody>
      </p:sp>
      <p:pic>
        <p:nvPicPr>
          <p:cNvPr id="1026" name="Picture 2" descr="Figure 3.1. Examples of Brownian motion. Each plot shows 100 replicates of simulated Brownian motion with a common starting value and the same rate parameter \sigma^2 = 1. Simulations were run for three different times: (A) 10, (B) 50, and (C) 100 time units. The right-hand column shows a histogram of the distribution of ending values for each set of 100 simulations. Image by the author, can be reused under a CC-BY-4.0 license.">
            <a:extLst>
              <a:ext uri="{FF2B5EF4-FFF2-40B4-BE49-F238E27FC236}">
                <a16:creationId xmlns:a16="http://schemas.microsoft.com/office/drawing/2014/main" id="{59315F37-0A0C-49B0-A0D6-B0862E8412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2125" y="189571"/>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669DFA0-B1AA-4D94-BF5E-1D472FEAB500}"/>
              </a:ext>
            </a:extLst>
          </p:cNvPr>
          <p:cNvSpPr txBox="1"/>
          <p:nvPr/>
        </p:nvSpPr>
        <p:spPr>
          <a:xfrm>
            <a:off x="8170125" y="1876301"/>
            <a:ext cx="3847704" cy="1323439"/>
          </a:xfrm>
          <a:prstGeom prst="rect">
            <a:avLst/>
          </a:prstGeom>
          <a:noFill/>
        </p:spPr>
        <p:txBody>
          <a:bodyPr wrap="square" rtlCol="0">
            <a:spAutoFit/>
          </a:bodyPr>
          <a:lstStyle/>
          <a:p>
            <a:r>
              <a:rPr lang="en-US" sz="4000" dirty="0">
                <a:solidFill>
                  <a:schemeClr val="accent2"/>
                </a:solidFill>
              </a:rPr>
              <a:t>More time -&gt; more variance</a:t>
            </a:r>
          </a:p>
        </p:txBody>
      </p:sp>
    </p:spTree>
    <p:extLst>
      <p:ext uri="{BB962C8B-B14F-4D97-AF65-F5344CB8AC3E}">
        <p14:creationId xmlns:p14="http://schemas.microsoft.com/office/powerpoint/2010/main" val="1191428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B35A30-BA1C-9D44-8A47-16AC9FD0E2B2}"/>
              </a:ext>
            </a:extLst>
          </p:cNvPr>
          <p:cNvPicPr/>
          <p:nvPr/>
        </p:nvPicPr>
        <p:blipFill>
          <a:blip r:embed="rId2" cstate="screen">
            <a:extLst>
              <a:ext uri="{28A0092B-C50C-407E-A947-70E740481C1C}">
                <a14:useLocalDpi xmlns:a14="http://schemas.microsoft.com/office/drawing/2010/main"/>
              </a:ext>
            </a:extLst>
          </a:blip>
          <a:stretch>
            <a:fillRect/>
          </a:stretch>
        </p:blipFill>
        <p:spPr>
          <a:xfrm>
            <a:off x="1524000" y="1600200"/>
            <a:ext cx="8885208" cy="4573084"/>
          </a:xfrm>
          <a:prstGeom prst="rect">
            <a:avLst/>
          </a:prstGeom>
        </p:spPr>
      </p:pic>
      <p:sp>
        <p:nvSpPr>
          <p:cNvPr id="3" name="TextBox 2">
            <a:extLst>
              <a:ext uri="{FF2B5EF4-FFF2-40B4-BE49-F238E27FC236}">
                <a16:creationId xmlns:a16="http://schemas.microsoft.com/office/drawing/2014/main" id="{E715D2BC-D382-4754-AB0E-53AFC78D91F8}"/>
              </a:ext>
            </a:extLst>
          </p:cNvPr>
          <p:cNvSpPr txBox="1"/>
          <p:nvPr/>
        </p:nvSpPr>
        <p:spPr>
          <a:xfrm>
            <a:off x="1128057" y="475013"/>
            <a:ext cx="10699765" cy="707886"/>
          </a:xfrm>
          <a:prstGeom prst="rect">
            <a:avLst/>
          </a:prstGeom>
          <a:noFill/>
        </p:spPr>
        <p:txBody>
          <a:bodyPr wrap="square" rtlCol="0">
            <a:spAutoFit/>
          </a:bodyPr>
          <a:lstStyle/>
          <a:p>
            <a:r>
              <a:rPr lang="en-US" sz="4000" dirty="0">
                <a:solidFill>
                  <a:schemeClr val="accent2"/>
                </a:solidFill>
              </a:rPr>
              <a:t>Different ancestors -&gt; different “starting points”</a:t>
            </a:r>
          </a:p>
        </p:txBody>
      </p:sp>
    </p:spTree>
    <p:extLst>
      <p:ext uri="{BB962C8B-B14F-4D97-AF65-F5344CB8AC3E}">
        <p14:creationId xmlns:p14="http://schemas.microsoft.com/office/powerpoint/2010/main" val="2592205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How well do the observed values of a trait agree with a Brownian model of evolution, given a phylogeny of the species.</a:t>
            </a:r>
          </a:p>
          <a:p>
            <a:pPr lvl="1"/>
            <a:r>
              <a:rPr lang="en-US" dirty="0" err="1"/>
              <a:t>Pagel’s</a:t>
            </a:r>
            <a:r>
              <a:rPr lang="en-US" dirty="0"/>
              <a:t> lambda (</a:t>
            </a:r>
            <a:r>
              <a:rPr lang="en-US" dirty="0" err="1"/>
              <a:t>Pagel</a:t>
            </a:r>
            <a:r>
              <a:rPr lang="en-US" dirty="0"/>
              <a:t> 1999)</a:t>
            </a:r>
          </a:p>
          <a:p>
            <a:pPr lvl="1"/>
            <a:r>
              <a:rPr lang="en-US" dirty="0"/>
              <a:t>Bloomberg’s K (Bloomberg et al. 2003)</a:t>
            </a:r>
          </a:p>
          <a:p>
            <a:pPr lvl="1"/>
            <a:r>
              <a:rPr lang="en-US" dirty="0"/>
              <a:t>(autocorrelation based: Moran’s I, </a:t>
            </a:r>
            <a:r>
              <a:rPr lang="en-US" dirty="0" err="1"/>
              <a:t>Abouheif's</a:t>
            </a:r>
            <a:r>
              <a:rPr lang="en-US" dirty="0"/>
              <a:t> C mean)</a:t>
            </a:r>
          </a:p>
          <a:p>
            <a:pPr marL="457200" lvl="1" indent="0">
              <a:buNone/>
            </a:pPr>
            <a:endParaRPr lang="en-US" dirty="0"/>
          </a:p>
        </p:txBody>
      </p:sp>
      <p:sp>
        <p:nvSpPr>
          <p:cNvPr id="4" name="Title 1"/>
          <p:cNvSpPr>
            <a:spLocks noGrp="1"/>
          </p:cNvSpPr>
          <p:nvPr>
            <p:ph type="title"/>
          </p:nvPr>
        </p:nvSpPr>
        <p:spPr>
          <a:xfrm>
            <a:off x="1981200" y="274638"/>
            <a:ext cx="8229600" cy="1143000"/>
          </a:xfrm>
        </p:spPr>
        <p:txBody>
          <a:bodyPr/>
          <a:lstStyle/>
          <a:p>
            <a:pPr algn="l"/>
            <a:r>
              <a:rPr lang="en-US" dirty="0"/>
              <a:t>Phylogenetic signal estimation</a:t>
            </a:r>
          </a:p>
        </p:txBody>
      </p:sp>
    </p:spTree>
    <p:extLst>
      <p:ext uri="{BB962C8B-B14F-4D97-AF65-F5344CB8AC3E}">
        <p14:creationId xmlns:p14="http://schemas.microsoft.com/office/powerpoint/2010/main" val="41215610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C64095-7445-9546-A619-DB1F98F5F22F}"/>
              </a:ext>
            </a:extLst>
          </p:cNvPr>
          <p:cNvPicPr>
            <a:picLocks noChangeAspect="1"/>
          </p:cNvPicPr>
          <p:nvPr/>
        </p:nvPicPr>
        <p:blipFill rotWithShape="1">
          <a:blip r:embed="rId2"/>
          <a:srcRect b="26020"/>
          <a:stretch/>
        </p:blipFill>
        <p:spPr>
          <a:xfrm>
            <a:off x="2317630" y="1169108"/>
            <a:ext cx="7609208" cy="3462269"/>
          </a:xfrm>
          <a:prstGeom prst="rect">
            <a:avLst/>
          </a:prstGeom>
        </p:spPr>
      </p:pic>
    </p:spTree>
    <p:extLst>
      <p:ext uri="{BB962C8B-B14F-4D97-AF65-F5344CB8AC3E}">
        <p14:creationId xmlns:p14="http://schemas.microsoft.com/office/powerpoint/2010/main" val="14206767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Tries to put a single number on something as complex as trait evolution along a phylogenetic tree</a:t>
            </a:r>
          </a:p>
          <a:p>
            <a:r>
              <a:rPr lang="en-US" dirty="0"/>
              <a:t>Make more sense for relatively large phylogenetic trees</a:t>
            </a:r>
          </a:p>
          <a:p>
            <a:r>
              <a:rPr lang="en-US" dirty="0"/>
              <a:t>Traits with high phylogenetic signal are referred to as “conserved”</a:t>
            </a:r>
          </a:p>
          <a:p>
            <a:r>
              <a:rPr lang="en-US" dirty="0"/>
              <a:t>Trait with low phylogenetic signal are sometimes called “labile”</a:t>
            </a:r>
          </a:p>
          <a:p>
            <a:pPr marL="457200" lvl="1" indent="0">
              <a:buNone/>
            </a:pPr>
            <a:endParaRPr lang="en-US" dirty="0"/>
          </a:p>
        </p:txBody>
      </p:sp>
      <p:sp>
        <p:nvSpPr>
          <p:cNvPr id="4" name="Title 1"/>
          <p:cNvSpPr>
            <a:spLocks noGrp="1"/>
          </p:cNvSpPr>
          <p:nvPr>
            <p:ph type="title"/>
          </p:nvPr>
        </p:nvSpPr>
        <p:spPr>
          <a:xfrm>
            <a:off x="1981200" y="274638"/>
            <a:ext cx="8229600" cy="1143000"/>
          </a:xfrm>
        </p:spPr>
        <p:txBody>
          <a:bodyPr/>
          <a:lstStyle/>
          <a:p>
            <a:pPr algn="l"/>
            <a:r>
              <a:rPr lang="en-US" dirty="0"/>
              <a:t>Phylogenetic signal estimation</a:t>
            </a:r>
          </a:p>
        </p:txBody>
      </p:sp>
    </p:spTree>
    <p:extLst>
      <p:ext uri="{BB962C8B-B14F-4D97-AF65-F5344CB8AC3E}">
        <p14:creationId xmlns:p14="http://schemas.microsoft.com/office/powerpoint/2010/main" val="14359648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15AF2-A053-D108-293A-FABB88D8F42A}"/>
              </a:ext>
            </a:extLst>
          </p:cNvPr>
          <p:cNvSpPr>
            <a:spLocks noGrp="1"/>
          </p:cNvSpPr>
          <p:nvPr>
            <p:ph type="title"/>
          </p:nvPr>
        </p:nvSpPr>
        <p:spPr/>
        <p:txBody>
          <a:bodyPr/>
          <a:lstStyle/>
          <a:p>
            <a:r>
              <a:rPr lang="en-GB" dirty="0"/>
              <a:t>Program</a:t>
            </a:r>
          </a:p>
        </p:txBody>
      </p:sp>
      <p:sp>
        <p:nvSpPr>
          <p:cNvPr id="3" name="Content Placeholder 2">
            <a:extLst>
              <a:ext uri="{FF2B5EF4-FFF2-40B4-BE49-F238E27FC236}">
                <a16:creationId xmlns:a16="http://schemas.microsoft.com/office/drawing/2014/main" id="{480B0692-7F06-9670-8314-BD5CEEF11EAB}"/>
              </a:ext>
            </a:extLst>
          </p:cNvPr>
          <p:cNvSpPr>
            <a:spLocks noGrp="1"/>
          </p:cNvSpPr>
          <p:nvPr>
            <p:ph idx="1"/>
          </p:nvPr>
        </p:nvSpPr>
        <p:spPr/>
        <p:txBody>
          <a:bodyPr/>
          <a:lstStyle/>
          <a:p>
            <a:r>
              <a:rPr lang="en-GB" dirty="0">
                <a:solidFill>
                  <a:schemeClr val="bg1">
                    <a:lumMod val="85000"/>
                  </a:schemeClr>
                </a:solidFill>
              </a:rPr>
              <a:t>Phylogenetic data and phylogenetic trees</a:t>
            </a:r>
          </a:p>
          <a:p>
            <a:r>
              <a:rPr lang="en-GB" dirty="0">
                <a:solidFill>
                  <a:schemeClr val="bg1">
                    <a:lumMod val="85000"/>
                  </a:schemeClr>
                </a:solidFill>
              </a:rPr>
              <a:t>Are species data independent?</a:t>
            </a:r>
          </a:p>
          <a:p>
            <a:r>
              <a:rPr lang="en-GB" dirty="0">
                <a:solidFill>
                  <a:schemeClr val="bg1">
                    <a:lumMod val="85000"/>
                  </a:schemeClr>
                </a:solidFill>
              </a:rPr>
              <a:t>Phylogenetic independent contrasts</a:t>
            </a:r>
          </a:p>
          <a:p>
            <a:r>
              <a:rPr lang="en-GB" dirty="0"/>
              <a:t>Tests of phylogenetic signal</a:t>
            </a:r>
          </a:p>
          <a:p>
            <a:r>
              <a:rPr lang="en-GB" dirty="0"/>
              <a:t>Phylogenetic community structure</a:t>
            </a:r>
          </a:p>
        </p:txBody>
      </p:sp>
    </p:spTree>
    <p:extLst>
      <p:ext uri="{BB962C8B-B14F-4D97-AF65-F5344CB8AC3E}">
        <p14:creationId xmlns:p14="http://schemas.microsoft.com/office/powerpoint/2010/main" val="19207969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0A6B3-F2F2-4034-A28D-BF4C0E3AAE7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CFBE1D9-EB46-4ABE-A4BE-2299997D1656}"/>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1249864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364522" y="2510368"/>
            <a:ext cx="360000" cy="360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2903782" y="2627648"/>
            <a:ext cx="100394" cy="117134"/>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3262530" y="2600368"/>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597252" y="2546368"/>
            <a:ext cx="288000" cy="28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034894" y="2569718"/>
            <a:ext cx="228600" cy="2413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431424" y="2600368"/>
            <a:ext cx="180000" cy="180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815930" y="2636368"/>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01004" y="2546368"/>
            <a:ext cx="288000" cy="288000"/>
          </a:xfrm>
          <a:prstGeom prst="ellipse">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520358" y="2510368"/>
            <a:ext cx="360000" cy="360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030000" y="2569718"/>
            <a:ext cx="228600" cy="241300"/>
          </a:xfrm>
          <a:prstGeom prst="ellipse">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389954" y="2636368"/>
            <a:ext cx="108000" cy="108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6693316" y="2569718"/>
            <a:ext cx="228600" cy="2413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7133110" y="2627648"/>
            <a:ext cx="144000" cy="144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525320" y="2600368"/>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7873250" y="2546368"/>
            <a:ext cx="288000" cy="288000"/>
          </a:xfrm>
          <a:prstGeom prst="ellipse">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8338324" y="2636368"/>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8586822" y="2510368"/>
            <a:ext cx="360000" cy="360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9096464" y="2569718"/>
            <a:ext cx="228600" cy="241300"/>
          </a:xfrm>
          <a:prstGeom prst="ellipse">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Straight Connector 22"/>
          <p:cNvCxnSpPr>
            <a:cxnSpLocks/>
          </p:cNvCxnSpPr>
          <p:nvPr/>
        </p:nvCxnSpPr>
        <p:spPr>
          <a:xfrm>
            <a:off x="2371728" y="3452695"/>
            <a:ext cx="7109076" cy="26296"/>
          </a:xfrm>
          <a:prstGeom prst="line">
            <a:avLst/>
          </a:prstGeom>
          <a:ln w="50800" cap="rnd">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0" name="Oval 29"/>
          <p:cNvSpPr/>
          <p:nvPr/>
        </p:nvSpPr>
        <p:spPr>
          <a:xfrm>
            <a:off x="3394442" y="4069268"/>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4692368" y="4069268"/>
            <a:ext cx="180000" cy="180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5072810" y="4105268"/>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517706" y="4117065"/>
            <a:ext cx="108000" cy="108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7815632" y="4081065"/>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8684516" y="4117065"/>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6" name="Straight Connector 35"/>
          <p:cNvCxnSpPr/>
          <p:nvPr/>
        </p:nvCxnSpPr>
        <p:spPr>
          <a:xfrm>
            <a:off x="2364522" y="4816386"/>
            <a:ext cx="7012290" cy="2414"/>
          </a:xfrm>
          <a:prstGeom prst="line">
            <a:avLst/>
          </a:prstGeom>
          <a:ln w="50800" cap="rnd">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7" name="Rounded Rectangle 36"/>
          <p:cNvSpPr/>
          <p:nvPr/>
        </p:nvSpPr>
        <p:spPr>
          <a:xfrm>
            <a:off x="2231012" y="2262321"/>
            <a:ext cx="7325800" cy="832703"/>
          </a:xfrm>
          <a:prstGeom prst="roundRect">
            <a:avLst/>
          </a:prstGeom>
          <a:noFill/>
          <a:ln w="158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ounded Rectangle 37"/>
          <p:cNvSpPr/>
          <p:nvPr/>
        </p:nvSpPr>
        <p:spPr>
          <a:xfrm>
            <a:off x="2210588" y="3703542"/>
            <a:ext cx="7346224" cy="794506"/>
          </a:xfrm>
          <a:prstGeom prst="roundRect">
            <a:avLst/>
          </a:prstGeom>
          <a:noFill/>
          <a:ln w="158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ounded Rectangle 38"/>
          <p:cNvSpPr/>
          <p:nvPr/>
        </p:nvSpPr>
        <p:spPr>
          <a:xfrm>
            <a:off x="3278774" y="5001828"/>
            <a:ext cx="2024692" cy="696409"/>
          </a:xfrm>
          <a:prstGeom prst="roundRect">
            <a:avLst/>
          </a:prstGeom>
          <a:noFill/>
          <a:ln w="158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ounded Rectangle 39"/>
          <p:cNvSpPr/>
          <p:nvPr/>
        </p:nvSpPr>
        <p:spPr>
          <a:xfrm>
            <a:off x="6339361" y="5001828"/>
            <a:ext cx="2660416" cy="696409"/>
          </a:xfrm>
          <a:prstGeom prst="roundRect">
            <a:avLst/>
          </a:prstGeom>
          <a:noFill/>
          <a:ln w="158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3394442" y="5390372"/>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4692368" y="5390372"/>
            <a:ext cx="180000" cy="180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5072810" y="5426372"/>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6527732" y="5390372"/>
            <a:ext cx="108000" cy="108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7825658" y="5370172"/>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8694542" y="5406172"/>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extBox 46"/>
          <p:cNvSpPr txBox="1"/>
          <p:nvPr/>
        </p:nvSpPr>
        <p:spPr>
          <a:xfrm>
            <a:off x="9556812" y="2198537"/>
            <a:ext cx="1292614" cy="584775"/>
          </a:xfrm>
          <a:prstGeom prst="rect">
            <a:avLst/>
          </a:prstGeom>
          <a:noFill/>
        </p:spPr>
        <p:txBody>
          <a:bodyPr wrap="square" rtlCol="0">
            <a:spAutoFit/>
          </a:bodyPr>
          <a:lstStyle/>
          <a:p>
            <a:r>
              <a:rPr lang="en-US" sz="1600" b="1" dirty="0"/>
              <a:t>Regional species pool</a:t>
            </a:r>
          </a:p>
        </p:txBody>
      </p:sp>
      <p:sp>
        <p:nvSpPr>
          <p:cNvPr id="48" name="TextBox 47"/>
          <p:cNvSpPr txBox="1"/>
          <p:nvPr/>
        </p:nvSpPr>
        <p:spPr>
          <a:xfrm>
            <a:off x="9556813" y="3647609"/>
            <a:ext cx="1325570" cy="584775"/>
          </a:xfrm>
          <a:prstGeom prst="rect">
            <a:avLst/>
          </a:prstGeom>
          <a:noFill/>
        </p:spPr>
        <p:txBody>
          <a:bodyPr wrap="square" rtlCol="0">
            <a:spAutoFit/>
          </a:bodyPr>
          <a:lstStyle/>
          <a:p>
            <a:r>
              <a:rPr lang="en-US" sz="1600" b="1" dirty="0"/>
              <a:t>Habitat species pool</a:t>
            </a:r>
          </a:p>
        </p:txBody>
      </p:sp>
      <p:sp>
        <p:nvSpPr>
          <p:cNvPr id="49" name="TextBox 48"/>
          <p:cNvSpPr txBox="1"/>
          <p:nvPr/>
        </p:nvSpPr>
        <p:spPr>
          <a:xfrm>
            <a:off x="3272613" y="5698236"/>
            <a:ext cx="2098103" cy="338554"/>
          </a:xfrm>
          <a:prstGeom prst="rect">
            <a:avLst/>
          </a:prstGeom>
          <a:noFill/>
        </p:spPr>
        <p:txBody>
          <a:bodyPr wrap="square" rtlCol="0">
            <a:spAutoFit/>
          </a:bodyPr>
          <a:lstStyle/>
          <a:p>
            <a:r>
              <a:rPr lang="en-US" sz="1600" b="1" dirty="0"/>
              <a:t>Local community 1</a:t>
            </a:r>
          </a:p>
        </p:txBody>
      </p:sp>
      <p:sp>
        <p:nvSpPr>
          <p:cNvPr id="50" name="TextBox 49"/>
          <p:cNvSpPr txBox="1"/>
          <p:nvPr/>
        </p:nvSpPr>
        <p:spPr>
          <a:xfrm>
            <a:off x="6339361" y="5698236"/>
            <a:ext cx="2659300" cy="338554"/>
          </a:xfrm>
          <a:prstGeom prst="rect">
            <a:avLst/>
          </a:prstGeom>
          <a:noFill/>
        </p:spPr>
        <p:txBody>
          <a:bodyPr wrap="square" rtlCol="0">
            <a:spAutoFit/>
          </a:bodyPr>
          <a:lstStyle/>
          <a:p>
            <a:r>
              <a:rPr lang="en-US" sz="1600" b="1" dirty="0"/>
              <a:t>Local community 2 </a:t>
            </a:r>
          </a:p>
        </p:txBody>
      </p:sp>
      <p:sp>
        <p:nvSpPr>
          <p:cNvPr id="57" name="Down Arrow 56"/>
          <p:cNvSpPr>
            <a:spLocks/>
          </p:cNvSpPr>
          <p:nvPr/>
        </p:nvSpPr>
        <p:spPr>
          <a:xfrm>
            <a:off x="3320212"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8" name="Down Arrow 57"/>
          <p:cNvSpPr>
            <a:spLocks/>
          </p:cNvSpPr>
          <p:nvPr/>
        </p:nvSpPr>
        <p:spPr>
          <a:xfrm>
            <a:off x="4508393"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9" name="Down Arrow 58"/>
          <p:cNvSpPr>
            <a:spLocks/>
          </p:cNvSpPr>
          <p:nvPr/>
        </p:nvSpPr>
        <p:spPr>
          <a:xfrm>
            <a:off x="4848180"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0" name="Down Arrow 59"/>
          <p:cNvSpPr>
            <a:spLocks/>
          </p:cNvSpPr>
          <p:nvPr/>
        </p:nvSpPr>
        <p:spPr>
          <a:xfrm>
            <a:off x="6462243"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1" name="Down Arrow 60"/>
          <p:cNvSpPr>
            <a:spLocks/>
          </p:cNvSpPr>
          <p:nvPr/>
        </p:nvSpPr>
        <p:spPr>
          <a:xfrm>
            <a:off x="7585820"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2" name="Down Arrow 61"/>
          <p:cNvSpPr>
            <a:spLocks/>
          </p:cNvSpPr>
          <p:nvPr/>
        </p:nvSpPr>
        <p:spPr>
          <a:xfrm>
            <a:off x="8309176"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3" name="Oval 62"/>
          <p:cNvSpPr/>
          <p:nvPr/>
        </p:nvSpPr>
        <p:spPr>
          <a:xfrm>
            <a:off x="3137498" y="4097936"/>
            <a:ext cx="100394" cy="117134"/>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Down Arrow 63"/>
          <p:cNvSpPr>
            <a:spLocks/>
          </p:cNvSpPr>
          <p:nvPr/>
        </p:nvSpPr>
        <p:spPr>
          <a:xfrm>
            <a:off x="2925476" y="3014898"/>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5" name="Down Arrow 64"/>
          <p:cNvSpPr>
            <a:spLocks/>
          </p:cNvSpPr>
          <p:nvPr/>
        </p:nvSpPr>
        <p:spPr>
          <a:xfrm>
            <a:off x="7106185" y="3005909"/>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6" name="Oval 65"/>
          <p:cNvSpPr/>
          <p:nvPr/>
        </p:nvSpPr>
        <p:spPr>
          <a:xfrm>
            <a:off x="7136273" y="4097936"/>
            <a:ext cx="144000" cy="144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Down Arrow 66"/>
          <p:cNvSpPr>
            <a:spLocks/>
          </p:cNvSpPr>
          <p:nvPr/>
        </p:nvSpPr>
        <p:spPr>
          <a:xfrm>
            <a:off x="3400417" y="4395086"/>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8" name="Down Arrow 67"/>
          <p:cNvSpPr>
            <a:spLocks/>
          </p:cNvSpPr>
          <p:nvPr/>
        </p:nvSpPr>
        <p:spPr>
          <a:xfrm>
            <a:off x="4686033" y="4395086"/>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9" name="Down Arrow 68"/>
          <p:cNvSpPr>
            <a:spLocks/>
          </p:cNvSpPr>
          <p:nvPr/>
        </p:nvSpPr>
        <p:spPr>
          <a:xfrm>
            <a:off x="5025820" y="4395086"/>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4" name="Down Arrow 73"/>
          <p:cNvSpPr>
            <a:spLocks/>
          </p:cNvSpPr>
          <p:nvPr/>
        </p:nvSpPr>
        <p:spPr>
          <a:xfrm>
            <a:off x="6493393" y="4377483"/>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5" name="Down Arrow 74"/>
          <p:cNvSpPr>
            <a:spLocks/>
          </p:cNvSpPr>
          <p:nvPr/>
        </p:nvSpPr>
        <p:spPr>
          <a:xfrm>
            <a:off x="7825659" y="4364699"/>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6" name="Down Arrow 75"/>
          <p:cNvSpPr>
            <a:spLocks/>
          </p:cNvSpPr>
          <p:nvPr/>
        </p:nvSpPr>
        <p:spPr>
          <a:xfrm>
            <a:off x="8654695" y="4364699"/>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9" name="TextBox 78"/>
          <p:cNvSpPr txBox="1"/>
          <p:nvPr/>
        </p:nvSpPr>
        <p:spPr>
          <a:xfrm>
            <a:off x="1640985" y="3118416"/>
            <a:ext cx="847091" cy="369332"/>
          </a:xfrm>
          <a:prstGeom prst="rect">
            <a:avLst/>
          </a:prstGeom>
          <a:noFill/>
        </p:spPr>
        <p:txBody>
          <a:bodyPr wrap="none" rtlCol="0">
            <a:spAutoFit/>
          </a:bodyPr>
          <a:lstStyle/>
          <a:p>
            <a:r>
              <a:rPr lang="en-US" b="1" dirty="0"/>
              <a:t>Filter 1</a:t>
            </a:r>
          </a:p>
        </p:txBody>
      </p:sp>
      <p:sp>
        <p:nvSpPr>
          <p:cNvPr id="80" name="TextBox 79"/>
          <p:cNvSpPr txBox="1"/>
          <p:nvPr/>
        </p:nvSpPr>
        <p:spPr>
          <a:xfrm>
            <a:off x="1635005" y="4468165"/>
            <a:ext cx="847091" cy="369332"/>
          </a:xfrm>
          <a:prstGeom prst="rect">
            <a:avLst/>
          </a:prstGeom>
          <a:noFill/>
        </p:spPr>
        <p:txBody>
          <a:bodyPr wrap="none" rtlCol="0">
            <a:spAutoFit/>
          </a:bodyPr>
          <a:lstStyle/>
          <a:p>
            <a:r>
              <a:rPr lang="en-US" b="1" dirty="0"/>
              <a:t>Filter 2</a:t>
            </a:r>
          </a:p>
        </p:txBody>
      </p:sp>
      <p:sp>
        <p:nvSpPr>
          <p:cNvPr id="2" name="TextBox 1">
            <a:extLst>
              <a:ext uri="{FF2B5EF4-FFF2-40B4-BE49-F238E27FC236}">
                <a16:creationId xmlns:a16="http://schemas.microsoft.com/office/drawing/2014/main" id="{1CD5CEE6-763C-42A4-A625-E525F4656551}"/>
              </a:ext>
            </a:extLst>
          </p:cNvPr>
          <p:cNvSpPr txBox="1"/>
          <p:nvPr/>
        </p:nvSpPr>
        <p:spPr>
          <a:xfrm>
            <a:off x="1093501" y="821210"/>
            <a:ext cx="9222653" cy="461665"/>
          </a:xfrm>
          <a:prstGeom prst="rect">
            <a:avLst/>
          </a:prstGeom>
          <a:noFill/>
        </p:spPr>
        <p:txBody>
          <a:bodyPr wrap="none" rtlCol="0">
            <a:spAutoFit/>
          </a:bodyPr>
          <a:lstStyle/>
          <a:p>
            <a:r>
              <a:rPr lang="en-US" sz="2400" b="1" dirty="0"/>
              <a:t>Species filter from species pools to local communities (based on traits) </a:t>
            </a:r>
          </a:p>
        </p:txBody>
      </p:sp>
    </p:spTree>
    <p:extLst>
      <p:ext uri="{BB962C8B-B14F-4D97-AF65-F5344CB8AC3E}">
        <p14:creationId xmlns:p14="http://schemas.microsoft.com/office/powerpoint/2010/main" val="29978070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364522" y="2510368"/>
            <a:ext cx="360000" cy="360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2903782" y="2627648"/>
            <a:ext cx="100394" cy="117134"/>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3262530" y="2600368"/>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597252" y="2546368"/>
            <a:ext cx="288000" cy="28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034894" y="2569718"/>
            <a:ext cx="228600" cy="2413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431424" y="2600368"/>
            <a:ext cx="180000" cy="180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815930" y="2636368"/>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01004" y="2546368"/>
            <a:ext cx="288000" cy="288000"/>
          </a:xfrm>
          <a:prstGeom prst="ellipse">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520358" y="2510368"/>
            <a:ext cx="360000" cy="360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030000" y="2569718"/>
            <a:ext cx="228600" cy="241300"/>
          </a:xfrm>
          <a:prstGeom prst="ellipse">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389954" y="2636368"/>
            <a:ext cx="108000" cy="108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6693316" y="2569718"/>
            <a:ext cx="228600" cy="2413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7133110" y="2627648"/>
            <a:ext cx="144000" cy="144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525320" y="2600368"/>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7873250" y="2546368"/>
            <a:ext cx="288000" cy="288000"/>
          </a:xfrm>
          <a:prstGeom prst="ellipse">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8338324" y="2636368"/>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8586822" y="2510368"/>
            <a:ext cx="360000" cy="360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9096464" y="2569718"/>
            <a:ext cx="228600" cy="241300"/>
          </a:xfrm>
          <a:prstGeom prst="ellipse">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Straight Connector 22"/>
          <p:cNvCxnSpPr>
            <a:cxnSpLocks/>
          </p:cNvCxnSpPr>
          <p:nvPr/>
        </p:nvCxnSpPr>
        <p:spPr>
          <a:xfrm>
            <a:off x="2371728" y="3452695"/>
            <a:ext cx="7109076" cy="26296"/>
          </a:xfrm>
          <a:prstGeom prst="line">
            <a:avLst/>
          </a:prstGeom>
          <a:ln w="50800" cap="rnd">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0" name="Oval 29"/>
          <p:cNvSpPr/>
          <p:nvPr/>
        </p:nvSpPr>
        <p:spPr>
          <a:xfrm>
            <a:off x="3394442" y="4069268"/>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4692368" y="4069268"/>
            <a:ext cx="180000" cy="180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5072810" y="4105268"/>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517706" y="4117065"/>
            <a:ext cx="108000" cy="108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7815632" y="4081065"/>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8684516" y="4117065"/>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6" name="Straight Connector 35"/>
          <p:cNvCxnSpPr/>
          <p:nvPr/>
        </p:nvCxnSpPr>
        <p:spPr>
          <a:xfrm>
            <a:off x="2364522" y="4816386"/>
            <a:ext cx="7012290" cy="2414"/>
          </a:xfrm>
          <a:prstGeom prst="line">
            <a:avLst/>
          </a:prstGeom>
          <a:ln w="50800" cap="rnd">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7" name="Rounded Rectangle 36"/>
          <p:cNvSpPr/>
          <p:nvPr/>
        </p:nvSpPr>
        <p:spPr>
          <a:xfrm>
            <a:off x="2231012" y="2262321"/>
            <a:ext cx="7325800" cy="832703"/>
          </a:xfrm>
          <a:prstGeom prst="roundRect">
            <a:avLst/>
          </a:prstGeom>
          <a:noFill/>
          <a:ln w="158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ounded Rectangle 37"/>
          <p:cNvSpPr/>
          <p:nvPr/>
        </p:nvSpPr>
        <p:spPr>
          <a:xfrm>
            <a:off x="2210588" y="3703542"/>
            <a:ext cx="7346224" cy="794506"/>
          </a:xfrm>
          <a:prstGeom prst="roundRect">
            <a:avLst/>
          </a:prstGeom>
          <a:noFill/>
          <a:ln w="158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ounded Rectangle 38"/>
          <p:cNvSpPr/>
          <p:nvPr/>
        </p:nvSpPr>
        <p:spPr>
          <a:xfrm>
            <a:off x="3278774" y="5001828"/>
            <a:ext cx="2024692" cy="696409"/>
          </a:xfrm>
          <a:prstGeom prst="roundRect">
            <a:avLst/>
          </a:prstGeom>
          <a:noFill/>
          <a:ln w="158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ounded Rectangle 39"/>
          <p:cNvSpPr/>
          <p:nvPr/>
        </p:nvSpPr>
        <p:spPr>
          <a:xfrm>
            <a:off x="6339361" y="5001828"/>
            <a:ext cx="2660416" cy="696409"/>
          </a:xfrm>
          <a:prstGeom prst="roundRect">
            <a:avLst/>
          </a:prstGeom>
          <a:noFill/>
          <a:ln w="158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3394442" y="5390372"/>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4692368" y="5390372"/>
            <a:ext cx="180000" cy="180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5072810" y="5426372"/>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6527732" y="5390372"/>
            <a:ext cx="108000" cy="108000"/>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7825658" y="5370172"/>
            <a:ext cx="180000" cy="180000"/>
          </a:xfrm>
          <a:prstGeom prst="ellipse">
            <a:avLst/>
          </a:prstGeom>
          <a:solidFill>
            <a:srgbClr val="00B0F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8694542" y="5406172"/>
            <a:ext cx="108000" cy="108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extBox 46"/>
          <p:cNvSpPr txBox="1"/>
          <p:nvPr/>
        </p:nvSpPr>
        <p:spPr>
          <a:xfrm>
            <a:off x="9556812" y="2198537"/>
            <a:ext cx="1292614" cy="584775"/>
          </a:xfrm>
          <a:prstGeom prst="rect">
            <a:avLst/>
          </a:prstGeom>
          <a:noFill/>
        </p:spPr>
        <p:txBody>
          <a:bodyPr wrap="square" rtlCol="0">
            <a:spAutoFit/>
          </a:bodyPr>
          <a:lstStyle/>
          <a:p>
            <a:r>
              <a:rPr lang="en-US" sz="1600" b="1" dirty="0"/>
              <a:t>Regional species pool</a:t>
            </a:r>
          </a:p>
        </p:txBody>
      </p:sp>
      <p:sp>
        <p:nvSpPr>
          <p:cNvPr id="48" name="TextBox 47"/>
          <p:cNvSpPr txBox="1"/>
          <p:nvPr/>
        </p:nvSpPr>
        <p:spPr>
          <a:xfrm>
            <a:off x="9556813" y="3647609"/>
            <a:ext cx="1325570" cy="584775"/>
          </a:xfrm>
          <a:prstGeom prst="rect">
            <a:avLst/>
          </a:prstGeom>
          <a:noFill/>
        </p:spPr>
        <p:txBody>
          <a:bodyPr wrap="square" rtlCol="0">
            <a:spAutoFit/>
          </a:bodyPr>
          <a:lstStyle/>
          <a:p>
            <a:r>
              <a:rPr lang="en-US" sz="1600" b="1" dirty="0"/>
              <a:t>Habitat species pool</a:t>
            </a:r>
          </a:p>
        </p:txBody>
      </p:sp>
      <p:sp>
        <p:nvSpPr>
          <p:cNvPr id="49" name="TextBox 48"/>
          <p:cNvSpPr txBox="1"/>
          <p:nvPr/>
        </p:nvSpPr>
        <p:spPr>
          <a:xfrm>
            <a:off x="3272613" y="5698236"/>
            <a:ext cx="2098103" cy="338554"/>
          </a:xfrm>
          <a:prstGeom prst="rect">
            <a:avLst/>
          </a:prstGeom>
          <a:noFill/>
        </p:spPr>
        <p:txBody>
          <a:bodyPr wrap="square" rtlCol="0">
            <a:spAutoFit/>
          </a:bodyPr>
          <a:lstStyle/>
          <a:p>
            <a:r>
              <a:rPr lang="en-US" sz="1600" b="1" dirty="0"/>
              <a:t>Local community 1</a:t>
            </a:r>
          </a:p>
        </p:txBody>
      </p:sp>
      <p:sp>
        <p:nvSpPr>
          <p:cNvPr id="50" name="TextBox 49"/>
          <p:cNvSpPr txBox="1"/>
          <p:nvPr/>
        </p:nvSpPr>
        <p:spPr>
          <a:xfrm>
            <a:off x="6339361" y="5698236"/>
            <a:ext cx="2659300" cy="338554"/>
          </a:xfrm>
          <a:prstGeom prst="rect">
            <a:avLst/>
          </a:prstGeom>
          <a:noFill/>
        </p:spPr>
        <p:txBody>
          <a:bodyPr wrap="square" rtlCol="0">
            <a:spAutoFit/>
          </a:bodyPr>
          <a:lstStyle/>
          <a:p>
            <a:r>
              <a:rPr lang="en-US" sz="1600" b="1" dirty="0"/>
              <a:t>Local community 2 </a:t>
            </a:r>
          </a:p>
        </p:txBody>
      </p:sp>
      <p:sp>
        <p:nvSpPr>
          <p:cNvPr id="57" name="Down Arrow 56"/>
          <p:cNvSpPr>
            <a:spLocks/>
          </p:cNvSpPr>
          <p:nvPr/>
        </p:nvSpPr>
        <p:spPr>
          <a:xfrm>
            <a:off x="3320212"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8" name="Down Arrow 57"/>
          <p:cNvSpPr>
            <a:spLocks/>
          </p:cNvSpPr>
          <p:nvPr/>
        </p:nvSpPr>
        <p:spPr>
          <a:xfrm>
            <a:off x="4508393"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9" name="Down Arrow 58"/>
          <p:cNvSpPr>
            <a:spLocks/>
          </p:cNvSpPr>
          <p:nvPr/>
        </p:nvSpPr>
        <p:spPr>
          <a:xfrm>
            <a:off x="4848180"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0" name="Down Arrow 59"/>
          <p:cNvSpPr>
            <a:spLocks/>
          </p:cNvSpPr>
          <p:nvPr/>
        </p:nvSpPr>
        <p:spPr>
          <a:xfrm>
            <a:off x="6462243"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1" name="Down Arrow 60"/>
          <p:cNvSpPr>
            <a:spLocks/>
          </p:cNvSpPr>
          <p:nvPr/>
        </p:nvSpPr>
        <p:spPr>
          <a:xfrm>
            <a:off x="7585820"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2" name="Down Arrow 61"/>
          <p:cNvSpPr>
            <a:spLocks/>
          </p:cNvSpPr>
          <p:nvPr/>
        </p:nvSpPr>
        <p:spPr>
          <a:xfrm>
            <a:off x="8309176" y="3019893"/>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3" name="Oval 62"/>
          <p:cNvSpPr/>
          <p:nvPr/>
        </p:nvSpPr>
        <p:spPr>
          <a:xfrm>
            <a:off x="3137498" y="4097936"/>
            <a:ext cx="100394" cy="117134"/>
          </a:xfrm>
          <a:prstGeom prst="ellipse">
            <a:avLst/>
          </a:prstGeom>
          <a:solidFill>
            <a:schemeClr val="tx2">
              <a:lumMod val="75000"/>
              <a:lumOff val="2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Down Arrow 63"/>
          <p:cNvSpPr>
            <a:spLocks/>
          </p:cNvSpPr>
          <p:nvPr/>
        </p:nvSpPr>
        <p:spPr>
          <a:xfrm>
            <a:off x="2925476" y="3014898"/>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5" name="Down Arrow 64"/>
          <p:cNvSpPr>
            <a:spLocks/>
          </p:cNvSpPr>
          <p:nvPr/>
        </p:nvSpPr>
        <p:spPr>
          <a:xfrm>
            <a:off x="7106185" y="3005909"/>
            <a:ext cx="179563" cy="828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6" name="Oval 65"/>
          <p:cNvSpPr/>
          <p:nvPr/>
        </p:nvSpPr>
        <p:spPr>
          <a:xfrm>
            <a:off x="7136273" y="4097936"/>
            <a:ext cx="144000" cy="144000"/>
          </a:xfrm>
          <a:prstGeom prst="ellipse">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Down Arrow 66"/>
          <p:cNvSpPr>
            <a:spLocks/>
          </p:cNvSpPr>
          <p:nvPr/>
        </p:nvSpPr>
        <p:spPr>
          <a:xfrm>
            <a:off x="3400417" y="4395086"/>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8" name="Down Arrow 67"/>
          <p:cNvSpPr>
            <a:spLocks/>
          </p:cNvSpPr>
          <p:nvPr/>
        </p:nvSpPr>
        <p:spPr>
          <a:xfrm>
            <a:off x="4686033" y="4395086"/>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9" name="Down Arrow 68"/>
          <p:cNvSpPr>
            <a:spLocks/>
          </p:cNvSpPr>
          <p:nvPr/>
        </p:nvSpPr>
        <p:spPr>
          <a:xfrm>
            <a:off x="5025820" y="4395086"/>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4" name="Down Arrow 73"/>
          <p:cNvSpPr>
            <a:spLocks/>
          </p:cNvSpPr>
          <p:nvPr/>
        </p:nvSpPr>
        <p:spPr>
          <a:xfrm>
            <a:off x="6493393" y="4377483"/>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5" name="Down Arrow 74"/>
          <p:cNvSpPr>
            <a:spLocks/>
          </p:cNvSpPr>
          <p:nvPr/>
        </p:nvSpPr>
        <p:spPr>
          <a:xfrm>
            <a:off x="7825659" y="4364699"/>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6" name="Down Arrow 75"/>
          <p:cNvSpPr>
            <a:spLocks/>
          </p:cNvSpPr>
          <p:nvPr/>
        </p:nvSpPr>
        <p:spPr>
          <a:xfrm>
            <a:off x="8654695" y="4364699"/>
            <a:ext cx="179563" cy="900000"/>
          </a:xfrm>
          <a:prstGeom prst="downArrow">
            <a:avLst/>
          </a:prstGeom>
          <a:ln w="19050"/>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9" name="TextBox 78"/>
          <p:cNvSpPr txBox="1"/>
          <p:nvPr/>
        </p:nvSpPr>
        <p:spPr>
          <a:xfrm>
            <a:off x="1640985" y="3118416"/>
            <a:ext cx="847091" cy="369332"/>
          </a:xfrm>
          <a:prstGeom prst="rect">
            <a:avLst/>
          </a:prstGeom>
          <a:noFill/>
        </p:spPr>
        <p:txBody>
          <a:bodyPr wrap="none" rtlCol="0">
            <a:spAutoFit/>
          </a:bodyPr>
          <a:lstStyle/>
          <a:p>
            <a:r>
              <a:rPr lang="en-US" b="1" dirty="0"/>
              <a:t>Filter 1</a:t>
            </a:r>
          </a:p>
        </p:txBody>
      </p:sp>
      <p:sp>
        <p:nvSpPr>
          <p:cNvPr id="80" name="TextBox 79"/>
          <p:cNvSpPr txBox="1"/>
          <p:nvPr/>
        </p:nvSpPr>
        <p:spPr>
          <a:xfrm>
            <a:off x="1635005" y="4468165"/>
            <a:ext cx="847091" cy="369332"/>
          </a:xfrm>
          <a:prstGeom prst="rect">
            <a:avLst/>
          </a:prstGeom>
          <a:noFill/>
        </p:spPr>
        <p:txBody>
          <a:bodyPr wrap="none" rtlCol="0">
            <a:spAutoFit/>
          </a:bodyPr>
          <a:lstStyle/>
          <a:p>
            <a:r>
              <a:rPr lang="en-US" b="1" dirty="0"/>
              <a:t>Filter 2</a:t>
            </a:r>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64696" y="605910"/>
            <a:ext cx="6693605" cy="1566672"/>
          </a:xfrm>
          <a:prstGeom prst="rect">
            <a:avLst/>
          </a:prstGeom>
        </p:spPr>
      </p:pic>
      <p:sp>
        <p:nvSpPr>
          <p:cNvPr id="3" name="TextBox 2"/>
          <p:cNvSpPr txBox="1"/>
          <p:nvPr/>
        </p:nvSpPr>
        <p:spPr>
          <a:xfrm>
            <a:off x="8488739" y="749300"/>
            <a:ext cx="1061509" cy="338554"/>
          </a:xfrm>
          <a:prstGeom prst="rect">
            <a:avLst/>
          </a:prstGeom>
          <a:noFill/>
        </p:spPr>
        <p:txBody>
          <a:bodyPr wrap="none" rtlCol="0">
            <a:spAutoFit/>
          </a:bodyPr>
          <a:lstStyle/>
          <a:p>
            <a:r>
              <a:rPr lang="en-US" sz="1600" b="1"/>
              <a:t>Phylogeny</a:t>
            </a:r>
          </a:p>
        </p:txBody>
      </p:sp>
    </p:spTree>
    <p:extLst>
      <p:ext uri="{BB962C8B-B14F-4D97-AF65-F5344CB8AC3E}">
        <p14:creationId xmlns:p14="http://schemas.microsoft.com/office/powerpoint/2010/main" val="17591551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370793-FFBB-4999-9960-009183EDEE68}"/>
              </a:ext>
            </a:extLst>
          </p:cNvPr>
          <p:cNvPicPr>
            <a:picLocks noChangeAspect="1"/>
          </p:cNvPicPr>
          <p:nvPr/>
        </p:nvPicPr>
        <p:blipFill rotWithShape="1">
          <a:blip r:embed="rId3"/>
          <a:srcRect r="50000"/>
          <a:stretch/>
        </p:blipFill>
        <p:spPr>
          <a:xfrm>
            <a:off x="2905125" y="57150"/>
            <a:ext cx="3190875" cy="6743700"/>
          </a:xfrm>
          <a:prstGeom prst="rect">
            <a:avLst/>
          </a:prstGeom>
        </p:spPr>
      </p:pic>
      <p:sp>
        <p:nvSpPr>
          <p:cNvPr id="5" name="TextBox 4">
            <a:extLst>
              <a:ext uri="{FF2B5EF4-FFF2-40B4-BE49-F238E27FC236}">
                <a16:creationId xmlns:a16="http://schemas.microsoft.com/office/drawing/2014/main" id="{7970DB51-F8C6-403B-91C8-4FE628811FBA}"/>
              </a:ext>
            </a:extLst>
          </p:cNvPr>
          <p:cNvSpPr txBox="1"/>
          <p:nvPr/>
        </p:nvSpPr>
        <p:spPr>
          <a:xfrm>
            <a:off x="154379" y="6154519"/>
            <a:ext cx="2933624" cy="646331"/>
          </a:xfrm>
          <a:prstGeom prst="rect">
            <a:avLst/>
          </a:prstGeom>
          <a:noFill/>
        </p:spPr>
        <p:txBody>
          <a:bodyPr wrap="none" rtlCol="0">
            <a:spAutoFit/>
          </a:bodyPr>
          <a:lstStyle/>
          <a:p>
            <a:endParaRPr lang="en-US" dirty="0"/>
          </a:p>
          <a:p>
            <a:r>
              <a:rPr lang="en-US" dirty="0"/>
              <a:t>Sargent &amp; </a:t>
            </a:r>
            <a:r>
              <a:rPr lang="en-US" dirty="0" err="1"/>
              <a:t>Ackerly</a:t>
            </a:r>
            <a:r>
              <a:rPr lang="en-US" dirty="0"/>
              <a:t> 2008, TREE</a:t>
            </a:r>
          </a:p>
        </p:txBody>
      </p:sp>
    </p:spTree>
    <p:extLst>
      <p:ext uri="{BB962C8B-B14F-4D97-AF65-F5344CB8AC3E}">
        <p14:creationId xmlns:p14="http://schemas.microsoft.com/office/powerpoint/2010/main" val="1385918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9E544-BA49-48D9-575F-9BD6D7AFC196}"/>
              </a:ext>
            </a:extLst>
          </p:cNvPr>
          <p:cNvSpPr>
            <a:spLocks noGrp="1"/>
          </p:cNvSpPr>
          <p:nvPr>
            <p:ph type="title"/>
          </p:nvPr>
        </p:nvSpPr>
        <p:spPr/>
        <p:txBody>
          <a:bodyPr/>
          <a:lstStyle/>
          <a:p>
            <a:r>
              <a:rPr lang="en-GB" dirty="0"/>
              <a:t>Phylogenetic trees</a:t>
            </a:r>
          </a:p>
        </p:txBody>
      </p:sp>
      <p:pic>
        <p:nvPicPr>
          <p:cNvPr id="5" name="Picture 4">
            <a:extLst>
              <a:ext uri="{FF2B5EF4-FFF2-40B4-BE49-F238E27FC236}">
                <a16:creationId xmlns:a16="http://schemas.microsoft.com/office/drawing/2014/main" id="{4CD51526-5A11-5489-7E17-D27CE37C86B4}"/>
              </a:ext>
            </a:extLst>
          </p:cNvPr>
          <p:cNvPicPr/>
          <p:nvPr/>
        </p:nvPicPr>
        <p:blipFill>
          <a:blip r:embed="rId2"/>
          <a:stretch>
            <a:fillRect/>
          </a:stretch>
        </p:blipFill>
        <p:spPr>
          <a:xfrm>
            <a:off x="4154024" y="1027905"/>
            <a:ext cx="7418717" cy="5464969"/>
          </a:xfrm>
          <a:prstGeom prst="rect">
            <a:avLst/>
          </a:prstGeom>
        </p:spPr>
      </p:pic>
    </p:spTree>
    <p:extLst>
      <p:ext uri="{BB962C8B-B14F-4D97-AF65-F5344CB8AC3E}">
        <p14:creationId xmlns:p14="http://schemas.microsoft.com/office/powerpoint/2010/main" val="4091604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370793-FFBB-4999-9960-009183EDEE68}"/>
              </a:ext>
            </a:extLst>
          </p:cNvPr>
          <p:cNvPicPr>
            <a:picLocks noChangeAspect="1"/>
          </p:cNvPicPr>
          <p:nvPr/>
        </p:nvPicPr>
        <p:blipFill>
          <a:blip r:embed="rId3"/>
          <a:stretch>
            <a:fillRect/>
          </a:stretch>
        </p:blipFill>
        <p:spPr>
          <a:xfrm>
            <a:off x="2905125" y="57150"/>
            <a:ext cx="6381750" cy="6743700"/>
          </a:xfrm>
          <a:prstGeom prst="rect">
            <a:avLst/>
          </a:prstGeom>
        </p:spPr>
      </p:pic>
      <p:sp>
        <p:nvSpPr>
          <p:cNvPr id="5" name="TextBox 4">
            <a:extLst>
              <a:ext uri="{FF2B5EF4-FFF2-40B4-BE49-F238E27FC236}">
                <a16:creationId xmlns:a16="http://schemas.microsoft.com/office/drawing/2014/main" id="{7970DB51-F8C6-403B-91C8-4FE628811FBA}"/>
              </a:ext>
            </a:extLst>
          </p:cNvPr>
          <p:cNvSpPr txBox="1"/>
          <p:nvPr/>
        </p:nvSpPr>
        <p:spPr>
          <a:xfrm>
            <a:off x="154379" y="6154519"/>
            <a:ext cx="2933624" cy="646331"/>
          </a:xfrm>
          <a:prstGeom prst="rect">
            <a:avLst/>
          </a:prstGeom>
          <a:noFill/>
        </p:spPr>
        <p:txBody>
          <a:bodyPr wrap="none" rtlCol="0">
            <a:spAutoFit/>
          </a:bodyPr>
          <a:lstStyle/>
          <a:p>
            <a:endParaRPr lang="en-US" dirty="0"/>
          </a:p>
          <a:p>
            <a:r>
              <a:rPr lang="en-US" dirty="0"/>
              <a:t>Sargent &amp; </a:t>
            </a:r>
            <a:r>
              <a:rPr lang="en-US" dirty="0" err="1"/>
              <a:t>Ackerly</a:t>
            </a:r>
            <a:r>
              <a:rPr lang="en-US" dirty="0"/>
              <a:t> 2008, TREE</a:t>
            </a:r>
          </a:p>
        </p:txBody>
      </p:sp>
    </p:spTree>
    <p:extLst>
      <p:ext uri="{BB962C8B-B14F-4D97-AF65-F5344CB8AC3E}">
        <p14:creationId xmlns:p14="http://schemas.microsoft.com/office/powerpoint/2010/main" val="38541786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F6DB6F-F706-4644-8E85-1842A018D6C2}"/>
              </a:ext>
            </a:extLst>
          </p:cNvPr>
          <p:cNvPicPr>
            <a:picLocks noChangeAspect="1"/>
          </p:cNvPicPr>
          <p:nvPr/>
        </p:nvPicPr>
        <p:blipFill>
          <a:blip r:embed="rId2"/>
          <a:stretch>
            <a:fillRect/>
          </a:stretch>
        </p:blipFill>
        <p:spPr>
          <a:xfrm>
            <a:off x="1104831" y="1287380"/>
            <a:ext cx="9606712" cy="3579860"/>
          </a:xfrm>
          <a:prstGeom prst="rect">
            <a:avLst/>
          </a:prstGeom>
        </p:spPr>
      </p:pic>
      <p:sp>
        <p:nvSpPr>
          <p:cNvPr id="3" name="TextBox 2">
            <a:extLst>
              <a:ext uri="{FF2B5EF4-FFF2-40B4-BE49-F238E27FC236}">
                <a16:creationId xmlns:a16="http://schemas.microsoft.com/office/drawing/2014/main" id="{6D67C686-648B-4BDC-B66B-51C72B189600}"/>
              </a:ext>
            </a:extLst>
          </p:cNvPr>
          <p:cNvSpPr txBox="1"/>
          <p:nvPr/>
        </p:nvSpPr>
        <p:spPr>
          <a:xfrm>
            <a:off x="1211283" y="5486400"/>
            <a:ext cx="10343281" cy="646331"/>
          </a:xfrm>
          <a:prstGeom prst="rect">
            <a:avLst/>
          </a:prstGeom>
          <a:noFill/>
        </p:spPr>
        <p:txBody>
          <a:bodyPr wrap="none" rtlCol="0">
            <a:spAutoFit/>
          </a:bodyPr>
          <a:lstStyle/>
          <a:p>
            <a:r>
              <a:rPr lang="en-US" dirty="0"/>
              <a:t>Phylogenetic diversity describes how much, on average, the species in a community are distantly or closely </a:t>
            </a:r>
          </a:p>
          <a:p>
            <a:r>
              <a:rPr lang="en-US" dirty="0"/>
              <a:t>related to each other. It partly corresponds to the average evolutionary age of the members of a community. </a:t>
            </a:r>
          </a:p>
        </p:txBody>
      </p:sp>
    </p:spTree>
    <p:extLst>
      <p:ext uri="{BB962C8B-B14F-4D97-AF65-F5344CB8AC3E}">
        <p14:creationId xmlns:p14="http://schemas.microsoft.com/office/powerpoint/2010/main" val="3411027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p:cNvSpPr/>
          <p:nvPr/>
        </p:nvSpPr>
        <p:spPr>
          <a:xfrm>
            <a:off x="5555445" y="2786188"/>
            <a:ext cx="845105" cy="535556"/>
          </a:xfrm>
          <a:prstGeom prst="rightArrow">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2218267" y="2150535"/>
            <a:ext cx="1913467" cy="1016001"/>
            <a:chOff x="457200" y="1693335"/>
            <a:chExt cx="1913467" cy="846666"/>
          </a:xfrm>
          <a:effectLst/>
        </p:grpSpPr>
        <p:cxnSp>
          <p:nvCxnSpPr>
            <p:cNvPr id="9" name="Straight Connector 8"/>
            <p:cNvCxnSpPr/>
            <p:nvPr/>
          </p:nvCxnSpPr>
          <p:spPr>
            <a:xfrm>
              <a:off x="1659467" y="2015067"/>
              <a:ext cx="711200" cy="31891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57200" y="1693335"/>
              <a:ext cx="1913467" cy="84666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 name="Group 10"/>
          <p:cNvGrpSpPr/>
          <p:nvPr/>
        </p:nvGrpSpPr>
        <p:grpSpPr>
          <a:xfrm>
            <a:off x="2218267" y="3107269"/>
            <a:ext cx="1913467" cy="956732"/>
            <a:chOff x="457200" y="2480735"/>
            <a:chExt cx="1913467" cy="956732"/>
          </a:xfrm>
          <a:effectLst/>
        </p:grpSpPr>
        <p:cxnSp>
          <p:nvCxnSpPr>
            <p:cNvPr id="12" name="Straight Connector 11"/>
            <p:cNvCxnSpPr/>
            <p:nvPr/>
          </p:nvCxnSpPr>
          <p:spPr>
            <a:xfrm>
              <a:off x="457200" y="2480735"/>
              <a:ext cx="1913467" cy="95673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1524000" y="2844799"/>
              <a:ext cx="846667" cy="203203"/>
            </a:xfrm>
            <a:prstGeom prst="line">
              <a:avLst/>
            </a:prstGeom>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4132360" y="1952132"/>
            <a:ext cx="317716" cy="369332"/>
          </a:xfrm>
          <a:prstGeom prst="rect">
            <a:avLst/>
          </a:prstGeom>
          <a:noFill/>
          <a:effectLst/>
        </p:spPr>
        <p:txBody>
          <a:bodyPr wrap="none" rtlCol="0">
            <a:spAutoFit/>
          </a:bodyPr>
          <a:lstStyle/>
          <a:p>
            <a:r>
              <a:rPr lang="en-US" dirty="0"/>
              <a:t>A</a:t>
            </a:r>
          </a:p>
        </p:txBody>
      </p:sp>
      <p:sp>
        <p:nvSpPr>
          <p:cNvPr id="15" name="TextBox 14"/>
          <p:cNvSpPr txBox="1"/>
          <p:nvPr/>
        </p:nvSpPr>
        <p:spPr>
          <a:xfrm>
            <a:off x="4132360" y="2689810"/>
            <a:ext cx="317716" cy="369332"/>
          </a:xfrm>
          <a:prstGeom prst="rect">
            <a:avLst/>
          </a:prstGeom>
          <a:noFill/>
          <a:effectLst/>
        </p:spPr>
        <p:txBody>
          <a:bodyPr wrap="none" rtlCol="0">
            <a:spAutoFit/>
          </a:bodyPr>
          <a:lstStyle/>
          <a:p>
            <a:r>
              <a:rPr lang="en-US" dirty="0"/>
              <a:t>B</a:t>
            </a:r>
          </a:p>
        </p:txBody>
      </p:sp>
      <p:sp>
        <p:nvSpPr>
          <p:cNvPr id="16" name="TextBox 15"/>
          <p:cNvSpPr txBox="1"/>
          <p:nvPr/>
        </p:nvSpPr>
        <p:spPr>
          <a:xfrm>
            <a:off x="4111639" y="3879335"/>
            <a:ext cx="327334" cy="369332"/>
          </a:xfrm>
          <a:prstGeom prst="rect">
            <a:avLst/>
          </a:prstGeom>
          <a:noFill/>
          <a:effectLst/>
        </p:spPr>
        <p:txBody>
          <a:bodyPr wrap="none" rtlCol="0">
            <a:spAutoFit/>
          </a:bodyPr>
          <a:lstStyle/>
          <a:p>
            <a:r>
              <a:rPr lang="en-US" dirty="0"/>
              <a:t>D</a:t>
            </a:r>
          </a:p>
        </p:txBody>
      </p:sp>
      <p:sp>
        <p:nvSpPr>
          <p:cNvPr id="17" name="TextBox 16"/>
          <p:cNvSpPr txBox="1"/>
          <p:nvPr/>
        </p:nvSpPr>
        <p:spPr>
          <a:xfrm>
            <a:off x="4130875" y="3286667"/>
            <a:ext cx="308098" cy="369332"/>
          </a:xfrm>
          <a:prstGeom prst="rect">
            <a:avLst/>
          </a:prstGeom>
          <a:noFill/>
          <a:effectLst/>
        </p:spPr>
        <p:txBody>
          <a:bodyPr wrap="none" rtlCol="0">
            <a:spAutoFit/>
          </a:bodyPr>
          <a:lstStyle/>
          <a:p>
            <a:r>
              <a:rPr lang="en-US" dirty="0"/>
              <a:t>C</a:t>
            </a:r>
          </a:p>
        </p:txBody>
      </p:sp>
      <p:sp>
        <p:nvSpPr>
          <p:cNvPr id="2" name="TextBox 1">
            <a:extLst>
              <a:ext uri="{FF2B5EF4-FFF2-40B4-BE49-F238E27FC236}">
                <a16:creationId xmlns:a16="http://schemas.microsoft.com/office/drawing/2014/main" id="{BDBCE284-A5B3-47BE-A171-426C9C132556}"/>
              </a:ext>
            </a:extLst>
          </p:cNvPr>
          <p:cNvSpPr txBox="1"/>
          <p:nvPr/>
        </p:nvSpPr>
        <p:spPr>
          <a:xfrm>
            <a:off x="7741926" y="2309675"/>
            <a:ext cx="45719" cy="1569660"/>
          </a:xfrm>
          <a:prstGeom prst="rect">
            <a:avLst/>
          </a:prstGeom>
          <a:noFill/>
        </p:spPr>
        <p:txBody>
          <a:bodyPr wrap="square" rtlCol="0">
            <a:spAutoFit/>
          </a:bodyPr>
          <a:lstStyle/>
          <a:p>
            <a:r>
              <a:rPr lang="en-150" sz="9600" dirty="0"/>
              <a:t>?</a:t>
            </a:r>
            <a:endParaRPr lang="en-US" sz="9600" dirty="0"/>
          </a:p>
        </p:txBody>
      </p:sp>
      <p:sp>
        <p:nvSpPr>
          <p:cNvPr id="5" name="TextBox 4">
            <a:extLst>
              <a:ext uri="{FF2B5EF4-FFF2-40B4-BE49-F238E27FC236}">
                <a16:creationId xmlns:a16="http://schemas.microsoft.com/office/drawing/2014/main" id="{66924A19-128C-438B-AE85-C30F1D9B4420}"/>
              </a:ext>
            </a:extLst>
          </p:cNvPr>
          <p:cNvSpPr txBox="1"/>
          <p:nvPr/>
        </p:nvSpPr>
        <p:spPr>
          <a:xfrm>
            <a:off x="4607626" y="1386345"/>
            <a:ext cx="4833257" cy="923330"/>
          </a:xfrm>
          <a:prstGeom prst="rect">
            <a:avLst/>
          </a:prstGeom>
          <a:noFill/>
        </p:spPr>
        <p:txBody>
          <a:bodyPr wrap="square" rtlCol="0">
            <a:spAutoFit/>
          </a:bodyPr>
          <a:lstStyle/>
          <a:p>
            <a:r>
              <a:rPr lang="en-US" dirty="0"/>
              <a:t>How do we translate a phylogenetic tree into some measures based on which we can calculate phylogenetic diversity?</a:t>
            </a:r>
          </a:p>
        </p:txBody>
      </p:sp>
    </p:spTree>
    <p:extLst>
      <p:ext uri="{BB962C8B-B14F-4D97-AF65-F5344CB8AC3E}">
        <p14:creationId xmlns:p14="http://schemas.microsoft.com/office/powerpoint/2010/main" val="11219362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ight Triangle 31"/>
          <p:cNvSpPr/>
          <p:nvPr/>
        </p:nvSpPr>
        <p:spPr>
          <a:xfrm>
            <a:off x="7308304" y="2298840"/>
            <a:ext cx="1783826" cy="1458760"/>
          </a:xfrm>
          <a:prstGeom prst="rtTriangl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ight Arrow 3"/>
          <p:cNvSpPr/>
          <p:nvPr/>
        </p:nvSpPr>
        <p:spPr>
          <a:xfrm>
            <a:off x="5555445" y="2786188"/>
            <a:ext cx="845105" cy="535556"/>
          </a:xfrm>
          <a:prstGeom prst="rightArrow">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Table 6"/>
          <p:cNvGraphicFramePr>
            <a:graphicFrameLocks noGrp="1"/>
          </p:cNvGraphicFramePr>
          <p:nvPr>
            <p:extLst/>
          </p:nvPr>
        </p:nvGraphicFramePr>
        <p:xfrm>
          <a:off x="7281053" y="2319566"/>
          <a:ext cx="1745080" cy="1468800"/>
        </p:xfrm>
        <a:graphic>
          <a:graphicData uri="http://schemas.openxmlformats.org/drawingml/2006/table">
            <a:tbl>
              <a:tblPr firstRow="1" bandRow="1">
                <a:tableStyleId>{5C22544A-7EE6-4342-B048-85BDC9FD1C3A}</a:tableStyleId>
              </a:tblPr>
              <a:tblGrid>
                <a:gridCol w="436270">
                  <a:extLst>
                    <a:ext uri="{9D8B030D-6E8A-4147-A177-3AD203B41FA5}">
                      <a16:colId xmlns:a16="http://schemas.microsoft.com/office/drawing/2014/main" val="20000"/>
                    </a:ext>
                  </a:extLst>
                </a:gridCol>
                <a:gridCol w="436270">
                  <a:extLst>
                    <a:ext uri="{9D8B030D-6E8A-4147-A177-3AD203B41FA5}">
                      <a16:colId xmlns:a16="http://schemas.microsoft.com/office/drawing/2014/main" val="20001"/>
                    </a:ext>
                  </a:extLst>
                </a:gridCol>
                <a:gridCol w="436270">
                  <a:extLst>
                    <a:ext uri="{9D8B030D-6E8A-4147-A177-3AD203B41FA5}">
                      <a16:colId xmlns:a16="http://schemas.microsoft.com/office/drawing/2014/main" val="20002"/>
                    </a:ext>
                  </a:extLst>
                </a:gridCol>
                <a:gridCol w="436270">
                  <a:extLst>
                    <a:ext uri="{9D8B030D-6E8A-4147-A177-3AD203B41FA5}">
                      <a16:colId xmlns:a16="http://schemas.microsoft.com/office/drawing/2014/main" val="20003"/>
                    </a:ext>
                  </a:extLst>
                </a:gridCol>
              </a:tblGrid>
              <a:tr h="367200">
                <a:tc>
                  <a:txBody>
                    <a:bodyPr/>
                    <a:lstStyle/>
                    <a:p>
                      <a:r>
                        <a:rPr lang="en-US" b="0" dirty="0">
                          <a:solidFill>
                            <a:schemeClr val="tx1"/>
                          </a:solidFill>
                        </a:rPr>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7200">
                <a:tc>
                  <a:txBody>
                    <a:bodyPr/>
                    <a:lstStyle/>
                    <a:p>
                      <a:r>
                        <a:rPr lang="en-US" dirty="0"/>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67200">
                <a:tc>
                  <a:txBody>
                    <a:bodyPr/>
                    <a:lstStyle/>
                    <a:p>
                      <a:r>
                        <a:rPr lang="en-US" dirty="0"/>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7200">
                <a:tc>
                  <a:txBody>
                    <a:bodyPr/>
                    <a:lstStyle/>
                    <a:p>
                      <a:r>
                        <a:rPr lang="en-US" dirty="0"/>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grpSp>
        <p:nvGrpSpPr>
          <p:cNvPr id="8" name="Group 7"/>
          <p:cNvGrpSpPr/>
          <p:nvPr/>
        </p:nvGrpSpPr>
        <p:grpSpPr>
          <a:xfrm>
            <a:off x="2218267" y="2150535"/>
            <a:ext cx="1913467" cy="1016001"/>
            <a:chOff x="457200" y="1693335"/>
            <a:chExt cx="1913467" cy="846666"/>
          </a:xfrm>
          <a:effectLst/>
        </p:grpSpPr>
        <p:cxnSp>
          <p:nvCxnSpPr>
            <p:cNvPr id="9" name="Straight Connector 8"/>
            <p:cNvCxnSpPr/>
            <p:nvPr/>
          </p:nvCxnSpPr>
          <p:spPr>
            <a:xfrm>
              <a:off x="1659467" y="2015067"/>
              <a:ext cx="711200" cy="31891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57200" y="1693335"/>
              <a:ext cx="1913467" cy="84666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 name="Group 10"/>
          <p:cNvGrpSpPr/>
          <p:nvPr/>
        </p:nvGrpSpPr>
        <p:grpSpPr>
          <a:xfrm>
            <a:off x="2218267" y="3107269"/>
            <a:ext cx="1913467" cy="956732"/>
            <a:chOff x="457200" y="2480735"/>
            <a:chExt cx="1913467" cy="956732"/>
          </a:xfrm>
          <a:effectLst/>
        </p:grpSpPr>
        <p:cxnSp>
          <p:nvCxnSpPr>
            <p:cNvPr id="12" name="Straight Connector 11"/>
            <p:cNvCxnSpPr/>
            <p:nvPr/>
          </p:nvCxnSpPr>
          <p:spPr>
            <a:xfrm>
              <a:off x="457200" y="2480735"/>
              <a:ext cx="1913467" cy="95673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1524000" y="2844799"/>
              <a:ext cx="846667" cy="203203"/>
            </a:xfrm>
            <a:prstGeom prst="line">
              <a:avLst/>
            </a:prstGeom>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4132360" y="1952132"/>
            <a:ext cx="317716" cy="369332"/>
          </a:xfrm>
          <a:prstGeom prst="rect">
            <a:avLst/>
          </a:prstGeom>
          <a:noFill/>
          <a:effectLst/>
        </p:spPr>
        <p:txBody>
          <a:bodyPr wrap="none" rtlCol="0">
            <a:spAutoFit/>
          </a:bodyPr>
          <a:lstStyle/>
          <a:p>
            <a:r>
              <a:rPr lang="en-US" dirty="0"/>
              <a:t>A</a:t>
            </a:r>
          </a:p>
        </p:txBody>
      </p:sp>
      <p:sp>
        <p:nvSpPr>
          <p:cNvPr id="15" name="TextBox 14"/>
          <p:cNvSpPr txBox="1"/>
          <p:nvPr/>
        </p:nvSpPr>
        <p:spPr>
          <a:xfrm>
            <a:off x="4132360" y="2689810"/>
            <a:ext cx="317716" cy="369332"/>
          </a:xfrm>
          <a:prstGeom prst="rect">
            <a:avLst/>
          </a:prstGeom>
          <a:noFill/>
          <a:effectLst/>
        </p:spPr>
        <p:txBody>
          <a:bodyPr wrap="none" rtlCol="0">
            <a:spAutoFit/>
          </a:bodyPr>
          <a:lstStyle/>
          <a:p>
            <a:r>
              <a:rPr lang="en-US" dirty="0"/>
              <a:t>B</a:t>
            </a:r>
          </a:p>
        </p:txBody>
      </p:sp>
      <p:sp>
        <p:nvSpPr>
          <p:cNvPr id="16" name="TextBox 15"/>
          <p:cNvSpPr txBox="1"/>
          <p:nvPr/>
        </p:nvSpPr>
        <p:spPr>
          <a:xfrm>
            <a:off x="4111639" y="3879335"/>
            <a:ext cx="327334" cy="369332"/>
          </a:xfrm>
          <a:prstGeom prst="rect">
            <a:avLst/>
          </a:prstGeom>
          <a:noFill/>
          <a:effectLst/>
        </p:spPr>
        <p:txBody>
          <a:bodyPr wrap="none" rtlCol="0">
            <a:spAutoFit/>
          </a:bodyPr>
          <a:lstStyle/>
          <a:p>
            <a:r>
              <a:rPr lang="en-US" dirty="0"/>
              <a:t>D</a:t>
            </a:r>
          </a:p>
        </p:txBody>
      </p:sp>
      <p:sp>
        <p:nvSpPr>
          <p:cNvPr id="17" name="TextBox 16"/>
          <p:cNvSpPr txBox="1"/>
          <p:nvPr/>
        </p:nvSpPr>
        <p:spPr>
          <a:xfrm>
            <a:off x="4130875" y="3286667"/>
            <a:ext cx="308098" cy="369332"/>
          </a:xfrm>
          <a:prstGeom prst="rect">
            <a:avLst/>
          </a:prstGeom>
          <a:noFill/>
          <a:effectLst/>
        </p:spPr>
        <p:txBody>
          <a:bodyPr wrap="none" rtlCol="0">
            <a:spAutoFit/>
          </a:bodyPr>
          <a:lstStyle/>
          <a:p>
            <a:r>
              <a:rPr lang="en-US" dirty="0"/>
              <a:t>C</a:t>
            </a:r>
          </a:p>
        </p:txBody>
      </p:sp>
      <p:sp>
        <p:nvSpPr>
          <p:cNvPr id="18" name="TextBox 17"/>
          <p:cNvSpPr txBox="1"/>
          <p:nvPr/>
        </p:nvSpPr>
        <p:spPr>
          <a:xfrm>
            <a:off x="7281053" y="3879333"/>
            <a:ext cx="317716" cy="369332"/>
          </a:xfrm>
          <a:prstGeom prst="rect">
            <a:avLst/>
          </a:prstGeom>
          <a:noFill/>
          <a:effectLst/>
        </p:spPr>
        <p:txBody>
          <a:bodyPr wrap="none" rtlCol="0">
            <a:spAutoFit/>
          </a:bodyPr>
          <a:lstStyle/>
          <a:p>
            <a:r>
              <a:rPr lang="en-US" dirty="0"/>
              <a:t>A</a:t>
            </a:r>
          </a:p>
        </p:txBody>
      </p:sp>
      <p:sp>
        <p:nvSpPr>
          <p:cNvPr id="19" name="TextBox 18"/>
          <p:cNvSpPr txBox="1"/>
          <p:nvPr/>
        </p:nvSpPr>
        <p:spPr>
          <a:xfrm>
            <a:off x="7772120" y="3879335"/>
            <a:ext cx="309700" cy="369332"/>
          </a:xfrm>
          <a:prstGeom prst="rect">
            <a:avLst/>
          </a:prstGeom>
          <a:noFill/>
          <a:effectLst/>
        </p:spPr>
        <p:txBody>
          <a:bodyPr wrap="none" rtlCol="0">
            <a:spAutoFit/>
          </a:bodyPr>
          <a:lstStyle/>
          <a:p>
            <a:r>
              <a:rPr lang="en-US" dirty="0"/>
              <a:t>B</a:t>
            </a:r>
          </a:p>
        </p:txBody>
      </p:sp>
      <p:sp>
        <p:nvSpPr>
          <p:cNvPr id="20" name="TextBox 19"/>
          <p:cNvSpPr txBox="1"/>
          <p:nvPr/>
        </p:nvSpPr>
        <p:spPr>
          <a:xfrm>
            <a:off x="8212386" y="3879336"/>
            <a:ext cx="317716" cy="369332"/>
          </a:xfrm>
          <a:prstGeom prst="rect">
            <a:avLst/>
          </a:prstGeom>
          <a:noFill/>
          <a:effectLst/>
        </p:spPr>
        <p:txBody>
          <a:bodyPr wrap="none" rtlCol="0">
            <a:spAutoFit/>
          </a:bodyPr>
          <a:lstStyle/>
          <a:p>
            <a:r>
              <a:rPr lang="en-US" dirty="0"/>
              <a:t>C</a:t>
            </a:r>
          </a:p>
        </p:txBody>
      </p:sp>
      <p:sp>
        <p:nvSpPr>
          <p:cNvPr id="21" name="TextBox 20"/>
          <p:cNvSpPr txBox="1"/>
          <p:nvPr/>
        </p:nvSpPr>
        <p:spPr>
          <a:xfrm>
            <a:off x="8652652" y="3879339"/>
            <a:ext cx="327334" cy="369332"/>
          </a:xfrm>
          <a:prstGeom prst="rect">
            <a:avLst/>
          </a:prstGeom>
          <a:noFill/>
          <a:effectLst/>
        </p:spPr>
        <p:txBody>
          <a:bodyPr wrap="none" rtlCol="0">
            <a:spAutoFit/>
          </a:bodyPr>
          <a:lstStyle/>
          <a:p>
            <a:r>
              <a:rPr lang="en-US" dirty="0"/>
              <a:t>D</a:t>
            </a:r>
          </a:p>
        </p:txBody>
      </p:sp>
      <p:sp>
        <p:nvSpPr>
          <p:cNvPr id="28" name="TextBox 27"/>
          <p:cNvSpPr txBox="1"/>
          <p:nvPr/>
        </p:nvSpPr>
        <p:spPr>
          <a:xfrm>
            <a:off x="6979643" y="2320478"/>
            <a:ext cx="317716" cy="369332"/>
          </a:xfrm>
          <a:prstGeom prst="rect">
            <a:avLst/>
          </a:prstGeom>
          <a:noFill/>
          <a:effectLst/>
        </p:spPr>
        <p:txBody>
          <a:bodyPr wrap="none" rtlCol="0">
            <a:spAutoFit/>
          </a:bodyPr>
          <a:lstStyle/>
          <a:p>
            <a:r>
              <a:rPr lang="en-US" dirty="0"/>
              <a:t>A</a:t>
            </a:r>
          </a:p>
        </p:txBody>
      </p:sp>
      <p:sp>
        <p:nvSpPr>
          <p:cNvPr id="29" name="TextBox 28"/>
          <p:cNvSpPr txBox="1"/>
          <p:nvPr/>
        </p:nvSpPr>
        <p:spPr>
          <a:xfrm>
            <a:off x="6982456" y="2658534"/>
            <a:ext cx="309700" cy="369332"/>
          </a:xfrm>
          <a:prstGeom prst="rect">
            <a:avLst/>
          </a:prstGeom>
          <a:noFill/>
          <a:effectLst/>
        </p:spPr>
        <p:txBody>
          <a:bodyPr wrap="none" rtlCol="0">
            <a:spAutoFit/>
          </a:bodyPr>
          <a:lstStyle/>
          <a:p>
            <a:r>
              <a:rPr lang="en-US" dirty="0"/>
              <a:t>B</a:t>
            </a:r>
          </a:p>
        </p:txBody>
      </p:sp>
      <p:sp>
        <p:nvSpPr>
          <p:cNvPr id="30" name="TextBox 29"/>
          <p:cNvSpPr txBox="1"/>
          <p:nvPr/>
        </p:nvSpPr>
        <p:spPr>
          <a:xfrm>
            <a:off x="6982456" y="3015637"/>
            <a:ext cx="317716" cy="369332"/>
          </a:xfrm>
          <a:prstGeom prst="rect">
            <a:avLst/>
          </a:prstGeom>
          <a:noFill/>
          <a:effectLst/>
        </p:spPr>
        <p:txBody>
          <a:bodyPr wrap="none" rtlCol="0">
            <a:spAutoFit/>
          </a:bodyPr>
          <a:lstStyle/>
          <a:p>
            <a:r>
              <a:rPr lang="en-US" dirty="0"/>
              <a:t>C</a:t>
            </a:r>
          </a:p>
        </p:txBody>
      </p:sp>
      <p:sp>
        <p:nvSpPr>
          <p:cNvPr id="31" name="TextBox 30"/>
          <p:cNvSpPr txBox="1"/>
          <p:nvPr/>
        </p:nvSpPr>
        <p:spPr>
          <a:xfrm>
            <a:off x="6978157" y="3388268"/>
            <a:ext cx="327334" cy="369332"/>
          </a:xfrm>
          <a:prstGeom prst="rect">
            <a:avLst/>
          </a:prstGeom>
          <a:noFill/>
          <a:effectLst/>
        </p:spPr>
        <p:txBody>
          <a:bodyPr wrap="none" rtlCol="0">
            <a:spAutoFit/>
          </a:bodyPr>
          <a:lstStyle/>
          <a:p>
            <a:r>
              <a:rPr lang="en-US" dirty="0"/>
              <a:t>D</a:t>
            </a:r>
          </a:p>
        </p:txBody>
      </p:sp>
      <p:sp>
        <p:nvSpPr>
          <p:cNvPr id="2" name="TextBox 1">
            <a:extLst>
              <a:ext uri="{FF2B5EF4-FFF2-40B4-BE49-F238E27FC236}">
                <a16:creationId xmlns:a16="http://schemas.microsoft.com/office/drawing/2014/main" id="{5C6658A4-E3E7-42B9-94B7-3D07CDEEDC6C}"/>
              </a:ext>
            </a:extLst>
          </p:cNvPr>
          <p:cNvSpPr txBox="1"/>
          <p:nvPr/>
        </p:nvSpPr>
        <p:spPr>
          <a:xfrm flipH="1">
            <a:off x="6243210" y="4378631"/>
            <a:ext cx="4573783" cy="2031325"/>
          </a:xfrm>
          <a:prstGeom prst="rect">
            <a:avLst/>
          </a:prstGeom>
          <a:noFill/>
        </p:spPr>
        <p:txBody>
          <a:bodyPr wrap="square" rtlCol="0">
            <a:spAutoFit/>
          </a:bodyPr>
          <a:lstStyle/>
          <a:p>
            <a:r>
              <a:rPr lang="en-US" dirty="0"/>
              <a:t>Species pairwise distance matrix that reflects the phylogenetic distance between pairs of species, e.g. by counting the nodes that need to be passed to go from one species to the other (as in the example here), or by summing the branch lengths of the branches that connect two species. </a:t>
            </a:r>
          </a:p>
        </p:txBody>
      </p:sp>
    </p:spTree>
    <p:extLst>
      <p:ext uri="{BB962C8B-B14F-4D97-AF65-F5344CB8AC3E}">
        <p14:creationId xmlns:p14="http://schemas.microsoft.com/office/powerpoint/2010/main" val="31300145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ight Triangle 31"/>
          <p:cNvSpPr/>
          <p:nvPr/>
        </p:nvSpPr>
        <p:spPr>
          <a:xfrm>
            <a:off x="7308304" y="2298840"/>
            <a:ext cx="1783826" cy="1458760"/>
          </a:xfrm>
          <a:prstGeom prst="rtTriangl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ight Arrow 3"/>
          <p:cNvSpPr/>
          <p:nvPr/>
        </p:nvSpPr>
        <p:spPr>
          <a:xfrm>
            <a:off x="5555445" y="2786188"/>
            <a:ext cx="845105" cy="535556"/>
          </a:xfrm>
          <a:prstGeom prst="rightArrow">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Table 6"/>
          <p:cNvGraphicFramePr>
            <a:graphicFrameLocks noGrp="1"/>
          </p:cNvGraphicFramePr>
          <p:nvPr>
            <p:extLst/>
          </p:nvPr>
        </p:nvGraphicFramePr>
        <p:xfrm>
          <a:off x="7281053" y="2319566"/>
          <a:ext cx="1745080" cy="1468800"/>
        </p:xfrm>
        <a:graphic>
          <a:graphicData uri="http://schemas.openxmlformats.org/drawingml/2006/table">
            <a:tbl>
              <a:tblPr firstRow="1" bandRow="1">
                <a:tableStyleId>{5C22544A-7EE6-4342-B048-85BDC9FD1C3A}</a:tableStyleId>
              </a:tblPr>
              <a:tblGrid>
                <a:gridCol w="436270">
                  <a:extLst>
                    <a:ext uri="{9D8B030D-6E8A-4147-A177-3AD203B41FA5}">
                      <a16:colId xmlns:a16="http://schemas.microsoft.com/office/drawing/2014/main" val="20000"/>
                    </a:ext>
                  </a:extLst>
                </a:gridCol>
                <a:gridCol w="436270">
                  <a:extLst>
                    <a:ext uri="{9D8B030D-6E8A-4147-A177-3AD203B41FA5}">
                      <a16:colId xmlns:a16="http://schemas.microsoft.com/office/drawing/2014/main" val="20001"/>
                    </a:ext>
                  </a:extLst>
                </a:gridCol>
                <a:gridCol w="436270">
                  <a:extLst>
                    <a:ext uri="{9D8B030D-6E8A-4147-A177-3AD203B41FA5}">
                      <a16:colId xmlns:a16="http://schemas.microsoft.com/office/drawing/2014/main" val="20002"/>
                    </a:ext>
                  </a:extLst>
                </a:gridCol>
                <a:gridCol w="436270">
                  <a:extLst>
                    <a:ext uri="{9D8B030D-6E8A-4147-A177-3AD203B41FA5}">
                      <a16:colId xmlns:a16="http://schemas.microsoft.com/office/drawing/2014/main" val="20003"/>
                    </a:ext>
                  </a:extLst>
                </a:gridCol>
              </a:tblGrid>
              <a:tr h="367200">
                <a:tc>
                  <a:txBody>
                    <a:bodyPr/>
                    <a:lstStyle/>
                    <a:p>
                      <a:r>
                        <a:rPr lang="en-US" b="0" dirty="0">
                          <a:solidFill>
                            <a:schemeClr val="tx1"/>
                          </a:solidFill>
                        </a:rPr>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7200">
                <a:tc>
                  <a:txBody>
                    <a:bodyPr/>
                    <a:lstStyle/>
                    <a:p>
                      <a:r>
                        <a:rPr lang="en-US" dirty="0"/>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67200">
                <a:tc>
                  <a:txBody>
                    <a:bodyPr/>
                    <a:lstStyle/>
                    <a:p>
                      <a:r>
                        <a:rPr lang="en-US" dirty="0"/>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7200">
                <a:tc>
                  <a:txBody>
                    <a:bodyPr/>
                    <a:lstStyle/>
                    <a:p>
                      <a:r>
                        <a:rPr lang="en-US" dirty="0"/>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grpSp>
        <p:nvGrpSpPr>
          <p:cNvPr id="8" name="Group 7"/>
          <p:cNvGrpSpPr/>
          <p:nvPr/>
        </p:nvGrpSpPr>
        <p:grpSpPr>
          <a:xfrm>
            <a:off x="2218267" y="2150535"/>
            <a:ext cx="1913467" cy="1016001"/>
            <a:chOff x="457200" y="1693335"/>
            <a:chExt cx="1913467" cy="846666"/>
          </a:xfrm>
          <a:effectLst/>
        </p:grpSpPr>
        <p:cxnSp>
          <p:nvCxnSpPr>
            <p:cNvPr id="9" name="Straight Connector 8"/>
            <p:cNvCxnSpPr/>
            <p:nvPr/>
          </p:nvCxnSpPr>
          <p:spPr>
            <a:xfrm>
              <a:off x="1659467" y="2015067"/>
              <a:ext cx="711200" cy="31891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57200" y="1693335"/>
              <a:ext cx="1913467" cy="84666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 name="Group 10"/>
          <p:cNvGrpSpPr/>
          <p:nvPr/>
        </p:nvGrpSpPr>
        <p:grpSpPr>
          <a:xfrm>
            <a:off x="2218267" y="3107269"/>
            <a:ext cx="1913467" cy="956732"/>
            <a:chOff x="457200" y="2480735"/>
            <a:chExt cx="1913467" cy="956732"/>
          </a:xfrm>
          <a:effectLst/>
        </p:grpSpPr>
        <p:cxnSp>
          <p:nvCxnSpPr>
            <p:cNvPr id="12" name="Straight Connector 11"/>
            <p:cNvCxnSpPr/>
            <p:nvPr/>
          </p:nvCxnSpPr>
          <p:spPr>
            <a:xfrm>
              <a:off x="457200" y="2480735"/>
              <a:ext cx="1913467" cy="95673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1524000" y="2844799"/>
              <a:ext cx="846667" cy="203203"/>
            </a:xfrm>
            <a:prstGeom prst="line">
              <a:avLst/>
            </a:prstGeom>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4132360" y="1952132"/>
            <a:ext cx="317716" cy="369332"/>
          </a:xfrm>
          <a:prstGeom prst="rect">
            <a:avLst/>
          </a:prstGeom>
          <a:noFill/>
          <a:effectLst/>
        </p:spPr>
        <p:txBody>
          <a:bodyPr wrap="none" rtlCol="0">
            <a:spAutoFit/>
          </a:bodyPr>
          <a:lstStyle/>
          <a:p>
            <a:r>
              <a:rPr lang="en-US" dirty="0"/>
              <a:t>A</a:t>
            </a:r>
          </a:p>
        </p:txBody>
      </p:sp>
      <p:sp>
        <p:nvSpPr>
          <p:cNvPr id="15" name="TextBox 14"/>
          <p:cNvSpPr txBox="1"/>
          <p:nvPr/>
        </p:nvSpPr>
        <p:spPr>
          <a:xfrm>
            <a:off x="4132360" y="2689810"/>
            <a:ext cx="317716" cy="369332"/>
          </a:xfrm>
          <a:prstGeom prst="rect">
            <a:avLst/>
          </a:prstGeom>
          <a:noFill/>
          <a:effectLst/>
        </p:spPr>
        <p:txBody>
          <a:bodyPr wrap="none" rtlCol="0">
            <a:spAutoFit/>
          </a:bodyPr>
          <a:lstStyle/>
          <a:p>
            <a:r>
              <a:rPr lang="en-US" dirty="0"/>
              <a:t>B</a:t>
            </a:r>
          </a:p>
        </p:txBody>
      </p:sp>
      <p:sp>
        <p:nvSpPr>
          <p:cNvPr id="16" name="TextBox 15"/>
          <p:cNvSpPr txBox="1"/>
          <p:nvPr/>
        </p:nvSpPr>
        <p:spPr>
          <a:xfrm>
            <a:off x="4111639" y="3879335"/>
            <a:ext cx="327334" cy="369332"/>
          </a:xfrm>
          <a:prstGeom prst="rect">
            <a:avLst/>
          </a:prstGeom>
          <a:noFill/>
          <a:effectLst/>
        </p:spPr>
        <p:txBody>
          <a:bodyPr wrap="none" rtlCol="0">
            <a:spAutoFit/>
          </a:bodyPr>
          <a:lstStyle/>
          <a:p>
            <a:r>
              <a:rPr lang="en-US" dirty="0"/>
              <a:t>D</a:t>
            </a:r>
          </a:p>
        </p:txBody>
      </p:sp>
      <p:sp>
        <p:nvSpPr>
          <p:cNvPr id="17" name="TextBox 16"/>
          <p:cNvSpPr txBox="1"/>
          <p:nvPr/>
        </p:nvSpPr>
        <p:spPr>
          <a:xfrm>
            <a:off x="4130875" y="3286667"/>
            <a:ext cx="308098" cy="369332"/>
          </a:xfrm>
          <a:prstGeom prst="rect">
            <a:avLst/>
          </a:prstGeom>
          <a:noFill/>
          <a:effectLst/>
        </p:spPr>
        <p:txBody>
          <a:bodyPr wrap="none" rtlCol="0">
            <a:spAutoFit/>
          </a:bodyPr>
          <a:lstStyle/>
          <a:p>
            <a:r>
              <a:rPr lang="en-US" dirty="0"/>
              <a:t>C</a:t>
            </a:r>
          </a:p>
        </p:txBody>
      </p:sp>
      <p:sp>
        <p:nvSpPr>
          <p:cNvPr id="18" name="TextBox 17"/>
          <p:cNvSpPr txBox="1"/>
          <p:nvPr/>
        </p:nvSpPr>
        <p:spPr>
          <a:xfrm>
            <a:off x="7281053" y="3879333"/>
            <a:ext cx="317716" cy="369332"/>
          </a:xfrm>
          <a:prstGeom prst="rect">
            <a:avLst/>
          </a:prstGeom>
          <a:noFill/>
          <a:effectLst/>
        </p:spPr>
        <p:txBody>
          <a:bodyPr wrap="none" rtlCol="0">
            <a:spAutoFit/>
          </a:bodyPr>
          <a:lstStyle/>
          <a:p>
            <a:r>
              <a:rPr lang="en-US" dirty="0"/>
              <a:t>A</a:t>
            </a:r>
          </a:p>
        </p:txBody>
      </p:sp>
      <p:sp>
        <p:nvSpPr>
          <p:cNvPr id="19" name="TextBox 18"/>
          <p:cNvSpPr txBox="1"/>
          <p:nvPr/>
        </p:nvSpPr>
        <p:spPr>
          <a:xfrm>
            <a:off x="7772120" y="3879335"/>
            <a:ext cx="309700" cy="369332"/>
          </a:xfrm>
          <a:prstGeom prst="rect">
            <a:avLst/>
          </a:prstGeom>
          <a:noFill/>
          <a:effectLst/>
        </p:spPr>
        <p:txBody>
          <a:bodyPr wrap="none" rtlCol="0">
            <a:spAutoFit/>
          </a:bodyPr>
          <a:lstStyle/>
          <a:p>
            <a:r>
              <a:rPr lang="en-US" dirty="0"/>
              <a:t>B</a:t>
            </a:r>
          </a:p>
        </p:txBody>
      </p:sp>
      <p:sp>
        <p:nvSpPr>
          <p:cNvPr id="20" name="TextBox 19"/>
          <p:cNvSpPr txBox="1"/>
          <p:nvPr/>
        </p:nvSpPr>
        <p:spPr>
          <a:xfrm>
            <a:off x="8212386" y="3879336"/>
            <a:ext cx="317716" cy="369332"/>
          </a:xfrm>
          <a:prstGeom prst="rect">
            <a:avLst/>
          </a:prstGeom>
          <a:noFill/>
          <a:effectLst/>
        </p:spPr>
        <p:txBody>
          <a:bodyPr wrap="none" rtlCol="0">
            <a:spAutoFit/>
          </a:bodyPr>
          <a:lstStyle/>
          <a:p>
            <a:r>
              <a:rPr lang="en-US" dirty="0"/>
              <a:t>C</a:t>
            </a:r>
          </a:p>
        </p:txBody>
      </p:sp>
      <p:sp>
        <p:nvSpPr>
          <p:cNvPr id="21" name="TextBox 20"/>
          <p:cNvSpPr txBox="1"/>
          <p:nvPr/>
        </p:nvSpPr>
        <p:spPr>
          <a:xfrm>
            <a:off x="8652652" y="3879339"/>
            <a:ext cx="327334" cy="369332"/>
          </a:xfrm>
          <a:prstGeom prst="rect">
            <a:avLst/>
          </a:prstGeom>
          <a:noFill/>
          <a:effectLst/>
        </p:spPr>
        <p:txBody>
          <a:bodyPr wrap="none" rtlCol="0">
            <a:spAutoFit/>
          </a:bodyPr>
          <a:lstStyle/>
          <a:p>
            <a:r>
              <a:rPr lang="en-US" dirty="0"/>
              <a:t>D</a:t>
            </a:r>
          </a:p>
        </p:txBody>
      </p:sp>
      <p:sp>
        <p:nvSpPr>
          <p:cNvPr id="28" name="TextBox 27"/>
          <p:cNvSpPr txBox="1"/>
          <p:nvPr/>
        </p:nvSpPr>
        <p:spPr>
          <a:xfrm>
            <a:off x="6979643" y="2320478"/>
            <a:ext cx="317716" cy="369332"/>
          </a:xfrm>
          <a:prstGeom prst="rect">
            <a:avLst/>
          </a:prstGeom>
          <a:noFill/>
          <a:effectLst/>
        </p:spPr>
        <p:txBody>
          <a:bodyPr wrap="none" rtlCol="0">
            <a:spAutoFit/>
          </a:bodyPr>
          <a:lstStyle/>
          <a:p>
            <a:r>
              <a:rPr lang="en-US" dirty="0"/>
              <a:t>A</a:t>
            </a:r>
          </a:p>
        </p:txBody>
      </p:sp>
      <p:sp>
        <p:nvSpPr>
          <p:cNvPr id="29" name="TextBox 28"/>
          <p:cNvSpPr txBox="1"/>
          <p:nvPr/>
        </p:nvSpPr>
        <p:spPr>
          <a:xfrm>
            <a:off x="6982456" y="2658534"/>
            <a:ext cx="309700" cy="369332"/>
          </a:xfrm>
          <a:prstGeom prst="rect">
            <a:avLst/>
          </a:prstGeom>
          <a:noFill/>
          <a:effectLst/>
        </p:spPr>
        <p:txBody>
          <a:bodyPr wrap="none" rtlCol="0">
            <a:spAutoFit/>
          </a:bodyPr>
          <a:lstStyle/>
          <a:p>
            <a:r>
              <a:rPr lang="en-US" dirty="0"/>
              <a:t>B</a:t>
            </a:r>
          </a:p>
        </p:txBody>
      </p:sp>
      <p:sp>
        <p:nvSpPr>
          <p:cNvPr id="30" name="TextBox 29"/>
          <p:cNvSpPr txBox="1"/>
          <p:nvPr/>
        </p:nvSpPr>
        <p:spPr>
          <a:xfrm>
            <a:off x="6982456" y="3015637"/>
            <a:ext cx="317716" cy="369332"/>
          </a:xfrm>
          <a:prstGeom prst="rect">
            <a:avLst/>
          </a:prstGeom>
          <a:noFill/>
          <a:effectLst/>
        </p:spPr>
        <p:txBody>
          <a:bodyPr wrap="none" rtlCol="0">
            <a:spAutoFit/>
          </a:bodyPr>
          <a:lstStyle/>
          <a:p>
            <a:r>
              <a:rPr lang="en-US" dirty="0"/>
              <a:t>C</a:t>
            </a:r>
          </a:p>
        </p:txBody>
      </p:sp>
      <p:sp>
        <p:nvSpPr>
          <p:cNvPr id="31" name="TextBox 30"/>
          <p:cNvSpPr txBox="1"/>
          <p:nvPr/>
        </p:nvSpPr>
        <p:spPr>
          <a:xfrm>
            <a:off x="6978157" y="3388268"/>
            <a:ext cx="327334" cy="369332"/>
          </a:xfrm>
          <a:prstGeom prst="rect">
            <a:avLst/>
          </a:prstGeom>
          <a:noFill/>
          <a:effectLst/>
        </p:spPr>
        <p:txBody>
          <a:bodyPr wrap="none" rtlCol="0">
            <a:spAutoFit/>
          </a:bodyPr>
          <a:lstStyle/>
          <a:p>
            <a:r>
              <a:rPr lang="en-US" dirty="0"/>
              <a:t>D</a:t>
            </a:r>
          </a:p>
        </p:txBody>
      </p:sp>
      <p:sp>
        <p:nvSpPr>
          <p:cNvPr id="2" name="TextBox 1">
            <a:extLst>
              <a:ext uri="{FF2B5EF4-FFF2-40B4-BE49-F238E27FC236}">
                <a16:creationId xmlns:a16="http://schemas.microsoft.com/office/drawing/2014/main" id="{4C4E8D20-4750-4047-9CB0-5FE2F6F512EC}"/>
              </a:ext>
            </a:extLst>
          </p:cNvPr>
          <p:cNvSpPr txBox="1"/>
          <p:nvPr/>
        </p:nvSpPr>
        <p:spPr>
          <a:xfrm>
            <a:off x="1982887" y="4621032"/>
            <a:ext cx="8226226" cy="1938992"/>
          </a:xfrm>
          <a:prstGeom prst="rect">
            <a:avLst/>
          </a:prstGeom>
          <a:noFill/>
        </p:spPr>
        <p:txBody>
          <a:bodyPr wrap="none" rtlCol="0">
            <a:spAutoFit/>
          </a:bodyPr>
          <a:lstStyle/>
          <a:p>
            <a:r>
              <a:rPr lang="en-US" sz="2400" b="1" dirty="0"/>
              <a:t>MPD = mean species distances of species in a community</a:t>
            </a:r>
          </a:p>
          <a:p>
            <a:r>
              <a:rPr lang="en-US" sz="2400" dirty="0"/>
              <a:t>e.g. MPD of a community with members A, B, C would be </a:t>
            </a:r>
          </a:p>
          <a:p>
            <a:r>
              <a:rPr lang="en-US" sz="2400" dirty="0"/>
              <a:t>2.33 (i.e. (1+3+3)/3)</a:t>
            </a:r>
          </a:p>
          <a:p>
            <a:endParaRPr lang="en-US" sz="2400" b="1" dirty="0"/>
          </a:p>
          <a:p>
            <a:r>
              <a:rPr lang="en-US" sz="2400" b="1" dirty="0"/>
              <a:t>A measure of phylogenetic diversity (structure) in a community</a:t>
            </a:r>
          </a:p>
        </p:txBody>
      </p:sp>
    </p:spTree>
    <p:extLst>
      <p:ext uri="{BB962C8B-B14F-4D97-AF65-F5344CB8AC3E}">
        <p14:creationId xmlns:p14="http://schemas.microsoft.com/office/powerpoint/2010/main" val="335796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2C05B-739E-4448-A199-8D06BEE3237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B2BEB99-FD82-4CA5-85C0-81C9F8F1087F}"/>
              </a:ext>
            </a:extLst>
          </p:cNvPr>
          <p:cNvSpPr>
            <a:spLocks noGrp="1"/>
          </p:cNvSpPr>
          <p:nvPr>
            <p:ph idx="1"/>
          </p:nvPr>
        </p:nvSpPr>
        <p:spPr/>
        <p:txBody>
          <a:bodyPr/>
          <a:lstStyle/>
          <a:p>
            <a:endParaRPr lang="en-US" dirty="0"/>
          </a:p>
        </p:txBody>
      </p:sp>
      <p:pic>
        <p:nvPicPr>
          <p:cNvPr id="2050" name="Picture 2" descr="https://onlinelibrary.wiley.com/cms/asset/84a2e8f5-959c-42d6-80d7-6f5866d9f974/brv12252-tbl-0001-m.jpg">
            <a:extLst>
              <a:ext uri="{FF2B5EF4-FFF2-40B4-BE49-F238E27FC236}">
                <a16:creationId xmlns:a16="http://schemas.microsoft.com/office/drawing/2014/main" id="{B5D793C9-54A7-4D37-93BC-E3DB8FC5EB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1385"/>
          <a:stretch/>
        </p:blipFill>
        <p:spPr bwMode="auto">
          <a:xfrm>
            <a:off x="541577" y="681037"/>
            <a:ext cx="11108846" cy="420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1512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9E544-BA49-48D9-575F-9BD6D7AFC196}"/>
              </a:ext>
            </a:extLst>
          </p:cNvPr>
          <p:cNvSpPr>
            <a:spLocks noGrp="1"/>
          </p:cNvSpPr>
          <p:nvPr>
            <p:ph type="title"/>
          </p:nvPr>
        </p:nvSpPr>
        <p:spPr/>
        <p:txBody>
          <a:bodyPr/>
          <a:lstStyle/>
          <a:p>
            <a:r>
              <a:rPr lang="en-GB" dirty="0"/>
              <a:t>Phylogenetic trees</a:t>
            </a:r>
          </a:p>
        </p:txBody>
      </p:sp>
      <p:sp>
        <p:nvSpPr>
          <p:cNvPr id="11" name="Freeform 10">
            <a:extLst>
              <a:ext uri="{FF2B5EF4-FFF2-40B4-BE49-F238E27FC236}">
                <a16:creationId xmlns:a16="http://schemas.microsoft.com/office/drawing/2014/main" id="{F29CD8D6-1BBA-7A2C-0BA9-6BAB9B47FD57}"/>
              </a:ext>
            </a:extLst>
          </p:cNvPr>
          <p:cNvSpPr/>
          <p:nvPr/>
        </p:nvSpPr>
        <p:spPr>
          <a:xfrm>
            <a:off x="2933638" y="2430179"/>
            <a:ext cx="1388145" cy="881937"/>
          </a:xfrm>
          <a:custGeom>
            <a:avLst/>
            <a:gdLst>
              <a:gd name="connsiteX0" fmla="*/ 323734 w 325239"/>
              <a:gd name="connsiteY0" fmla="*/ 0 h 199763"/>
              <a:gd name="connsiteX1" fmla="*/ 0 w 325239"/>
              <a:gd name="connsiteY1" fmla="*/ 0 h 199763"/>
              <a:gd name="connsiteX2" fmla="*/ 0 w 325239"/>
              <a:gd name="connsiteY2" fmla="*/ 199764 h 199763"/>
              <a:gd name="connsiteX3" fmla="*/ 325240 w 325239"/>
              <a:gd name="connsiteY3" fmla="*/ 199764 h 199763"/>
            </a:gdLst>
            <a:ahLst/>
            <a:cxnLst>
              <a:cxn ang="0">
                <a:pos x="connsiteX0" y="connsiteY0"/>
              </a:cxn>
              <a:cxn ang="0">
                <a:pos x="connsiteX1" y="connsiteY1"/>
              </a:cxn>
              <a:cxn ang="0">
                <a:pos x="connsiteX2" y="connsiteY2"/>
              </a:cxn>
              <a:cxn ang="0">
                <a:pos x="connsiteX3" y="connsiteY3"/>
              </a:cxn>
            </a:cxnLst>
            <a:rect l="l" t="t" r="r" b="b"/>
            <a:pathLst>
              <a:path w="325239" h="199763">
                <a:moveTo>
                  <a:pt x="323734" y="0"/>
                </a:moveTo>
                <a:lnTo>
                  <a:pt x="0" y="0"/>
                </a:lnTo>
                <a:lnTo>
                  <a:pt x="0" y="199764"/>
                </a:lnTo>
                <a:lnTo>
                  <a:pt x="325240" y="199764"/>
                </a:lnTo>
              </a:path>
            </a:pathLst>
          </a:custGeom>
          <a:noFill/>
          <a:ln w="38100" cap="flat">
            <a:solidFill>
              <a:srgbClr val="000000"/>
            </a:solidFill>
            <a:prstDash val="solid"/>
            <a:miter/>
          </a:ln>
        </p:spPr>
        <p:txBody>
          <a:bodyPr rtlCol="0" anchor="ctr"/>
          <a:lstStyle/>
          <a:p>
            <a:endParaRPr lang="en-GB"/>
          </a:p>
        </p:txBody>
      </p:sp>
      <p:sp>
        <p:nvSpPr>
          <p:cNvPr id="12" name="Freeform 11">
            <a:extLst>
              <a:ext uri="{FF2B5EF4-FFF2-40B4-BE49-F238E27FC236}">
                <a16:creationId xmlns:a16="http://schemas.microsoft.com/office/drawing/2014/main" id="{03169847-DF01-82DB-138D-EA9D6705C9CF}"/>
              </a:ext>
            </a:extLst>
          </p:cNvPr>
          <p:cNvSpPr/>
          <p:nvPr/>
        </p:nvSpPr>
        <p:spPr>
          <a:xfrm>
            <a:off x="3710940" y="4141757"/>
            <a:ext cx="610843" cy="881961"/>
          </a:xfrm>
          <a:custGeom>
            <a:avLst/>
            <a:gdLst>
              <a:gd name="connsiteX0" fmla="*/ 323734 w 325239"/>
              <a:gd name="connsiteY0" fmla="*/ 0 h 199768"/>
              <a:gd name="connsiteX1" fmla="*/ 0 w 325239"/>
              <a:gd name="connsiteY1" fmla="*/ 0 h 199768"/>
              <a:gd name="connsiteX2" fmla="*/ 0 w 325239"/>
              <a:gd name="connsiteY2" fmla="*/ 199769 h 199768"/>
              <a:gd name="connsiteX3" fmla="*/ 325240 w 325239"/>
              <a:gd name="connsiteY3" fmla="*/ 199769 h 199768"/>
            </a:gdLst>
            <a:ahLst/>
            <a:cxnLst>
              <a:cxn ang="0">
                <a:pos x="connsiteX0" y="connsiteY0"/>
              </a:cxn>
              <a:cxn ang="0">
                <a:pos x="connsiteX1" y="connsiteY1"/>
              </a:cxn>
              <a:cxn ang="0">
                <a:pos x="connsiteX2" y="connsiteY2"/>
              </a:cxn>
              <a:cxn ang="0">
                <a:pos x="connsiteX3" y="connsiteY3"/>
              </a:cxn>
            </a:cxnLst>
            <a:rect l="l" t="t" r="r" b="b"/>
            <a:pathLst>
              <a:path w="325239" h="199768">
                <a:moveTo>
                  <a:pt x="323734" y="0"/>
                </a:moveTo>
                <a:lnTo>
                  <a:pt x="0" y="0"/>
                </a:lnTo>
                <a:lnTo>
                  <a:pt x="0" y="199769"/>
                </a:lnTo>
                <a:lnTo>
                  <a:pt x="325240" y="199769"/>
                </a:lnTo>
              </a:path>
            </a:pathLst>
          </a:custGeom>
          <a:noFill/>
          <a:ln w="38100" cap="flat">
            <a:solidFill>
              <a:srgbClr val="000000"/>
            </a:solid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BE87E480-EDCA-9767-0C71-AD699C294F43}"/>
              </a:ext>
            </a:extLst>
          </p:cNvPr>
          <p:cNvSpPr/>
          <p:nvPr/>
        </p:nvSpPr>
        <p:spPr>
          <a:xfrm>
            <a:off x="1515583" y="2871170"/>
            <a:ext cx="1433391" cy="28782"/>
          </a:xfrm>
          <a:custGeom>
            <a:avLst/>
            <a:gdLst>
              <a:gd name="connsiteX0" fmla="*/ 0 w 320507"/>
              <a:gd name="connsiteY0" fmla="*/ 0 h 6519"/>
              <a:gd name="connsiteX1" fmla="*/ 320507 w 320507"/>
              <a:gd name="connsiteY1" fmla="*/ 0 h 6519"/>
              <a:gd name="connsiteX2" fmla="*/ 320507 w 320507"/>
              <a:gd name="connsiteY2" fmla="*/ 0 h 6519"/>
            </a:gdLst>
            <a:ahLst/>
            <a:cxnLst>
              <a:cxn ang="0">
                <a:pos x="connsiteX0" y="connsiteY0"/>
              </a:cxn>
              <a:cxn ang="0">
                <a:pos x="connsiteX1" y="connsiteY1"/>
              </a:cxn>
              <a:cxn ang="0">
                <a:pos x="connsiteX2" y="connsiteY2"/>
              </a:cxn>
            </a:cxnLst>
            <a:rect l="l" t="t" r="r" b="b"/>
            <a:pathLst>
              <a:path w="320507" h="6519">
                <a:moveTo>
                  <a:pt x="0" y="0"/>
                </a:moveTo>
                <a:lnTo>
                  <a:pt x="320507" y="0"/>
                </a:lnTo>
                <a:lnTo>
                  <a:pt x="320507" y="0"/>
                </a:lnTo>
              </a:path>
            </a:pathLst>
          </a:custGeom>
          <a:noFill/>
          <a:ln w="38100" cap="flat">
            <a:solidFill>
              <a:srgbClr val="000000"/>
            </a:solidFill>
            <a:prstDash val="solid"/>
            <a:miter/>
          </a:ln>
        </p:spPr>
        <p:txBody>
          <a:bodyPr rtlCol="0" anchor="ctr"/>
          <a:lstStyle/>
          <a:p>
            <a:endParaRPr lang="en-GB"/>
          </a:p>
        </p:txBody>
      </p:sp>
      <p:sp>
        <p:nvSpPr>
          <p:cNvPr id="16" name="Freeform 15">
            <a:extLst>
              <a:ext uri="{FF2B5EF4-FFF2-40B4-BE49-F238E27FC236}">
                <a16:creationId xmlns:a16="http://schemas.microsoft.com/office/drawing/2014/main" id="{10C2BB5B-070C-5F99-F2FD-43FD177F8D53}"/>
              </a:ext>
            </a:extLst>
          </p:cNvPr>
          <p:cNvSpPr/>
          <p:nvPr/>
        </p:nvSpPr>
        <p:spPr>
          <a:xfrm>
            <a:off x="1515583" y="4582741"/>
            <a:ext cx="2195357" cy="45719"/>
          </a:xfrm>
          <a:custGeom>
            <a:avLst/>
            <a:gdLst>
              <a:gd name="connsiteX0" fmla="*/ 0 w 320507"/>
              <a:gd name="connsiteY0" fmla="*/ 0 h 6519"/>
              <a:gd name="connsiteX1" fmla="*/ 320507 w 320507"/>
              <a:gd name="connsiteY1" fmla="*/ 0 h 6519"/>
              <a:gd name="connsiteX2" fmla="*/ 320507 w 320507"/>
              <a:gd name="connsiteY2" fmla="*/ 0 h 6519"/>
            </a:gdLst>
            <a:ahLst/>
            <a:cxnLst>
              <a:cxn ang="0">
                <a:pos x="connsiteX0" y="connsiteY0"/>
              </a:cxn>
              <a:cxn ang="0">
                <a:pos x="connsiteX1" y="connsiteY1"/>
              </a:cxn>
              <a:cxn ang="0">
                <a:pos x="connsiteX2" y="connsiteY2"/>
              </a:cxn>
            </a:cxnLst>
            <a:rect l="l" t="t" r="r" b="b"/>
            <a:pathLst>
              <a:path w="320507" h="6519">
                <a:moveTo>
                  <a:pt x="0" y="0"/>
                </a:moveTo>
                <a:lnTo>
                  <a:pt x="320507" y="0"/>
                </a:lnTo>
                <a:lnTo>
                  <a:pt x="320507" y="0"/>
                </a:lnTo>
              </a:path>
            </a:pathLst>
          </a:custGeom>
          <a:noFill/>
          <a:ln w="38100" cap="flat">
            <a:solidFill>
              <a:srgbClr val="000000"/>
            </a:solidFill>
            <a:prstDash val="solid"/>
            <a:miter/>
          </a:ln>
        </p:spPr>
        <p:txBody>
          <a:bodyPr rtlCol="0" anchor="ctr"/>
          <a:lstStyle/>
          <a:p>
            <a:endParaRPr lang="en-GB"/>
          </a:p>
        </p:txBody>
      </p:sp>
      <p:sp>
        <p:nvSpPr>
          <p:cNvPr id="19" name="Freeform 18">
            <a:extLst>
              <a:ext uri="{FF2B5EF4-FFF2-40B4-BE49-F238E27FC236}">
                <a16:creationId xmlns:a16="http://schemas.microsoft.com/office/drawing/2014/main" id="{CFC35D44-022F-A84A-4FE0-0F562D3F2F63}"/>
              </a:ext>
            </a:extLst>
          </p:cNvPr>
          <p:cNvSpPr/>
          <p:nvPr/>
        </p:nvSpPr>
        <p:spPr>
          <a:xfrm>
            <a:off x="1528930" y="2869901"/>
            <a:ext cx="204468" cy="1741620"/>
          </a:xfrm>
          <a:custGeom>
            <a:avLst/>
            <a:gdLst>
              <a:gd name="connsiteX0" fmla="*/ 0 w 6519"/>
              <a:gd name="connsiteY0" fmla="*/ 0 h 316628"/>
              <a:gd name="connsiteX1" fmla="*/ 0 w 6519"/>
              <a:gd name="connsiteY1" fmla="*/ 316628 h 316628"/>
              <a:gd name="connsiteX2" fmla="*/ 0 w 6519"/>
              <a:gd name="connsiteY2" fmla="*/ 316628 h 316628"/>
            </a:gdLst>
            <a:ahLst/>
            <a:cxnLst>
              <a:cxn ang="0">
                <a:pos x="connsiteX0" y="connsiteY0"/>
              </a:cxn>
              <a:cxn ang="0">
                <a:pos x="connsiteX1" y="connsiteY1"/>
              </a:cxn>
              <a:cxn ang="0">
                <a:pos x="connsiteX2" y="connsiteY2"/>
              </a:cxn>
            </a:cxnLst>
            <a:rect l="l" t="t" r="r" b="b"/>
            <a:pathLst>
              <a:path w="6519" h="316628">
                <a:moveTo>
                  <a:pt x="0" y="0"/>
                </a:moveTo>
                <a:lnTo>
                  <a:pt x="0" y="316628"/>
                </a:lnTo>
                <a:lnTo>
                  <a:pt x="0" y="316628"/>
                </a:lnTo>
              </a:path>
            </a:pathLst>
          </a:custGeom>
          <a:noFill/>
          <a:ln w="38100" cap="flat">
            <a:solidFill>
              <a:srgbClr val="000000"/>
            </a:solidFill>
            <a:prstDash val="solid"/>
            <a:miter/>
          </a:ln>
        </p:spPr>
        <p:txBody>
          <a:bodyPr rtlCol="0" anchor="ctr"/>
          <a:lstStyle/>
          <a:p>
            <a:endParaRPr lang="en-GB"/>
          </a:p>
        </p:txBody>
      </p:sp>
      <p:sp>
        <p:nvSpPr>
          <p:cNvPr id="25" name="Freeform 24">
            <a:extLst>
              <a:ext uri="{FF2B5EF4-FFF2-40B4-BE49-F238E27FC236}">
                <a16:creationId xmlns:a16="http://schemas.microsoft.com/office/drawing/2014/main" id="{F4C38EDB-A574-9DBC-AC9B-DFE201B77A6A}"/>
              </a:ext>
            </a:extLst>
          </p:cNvPr>
          <p:cNvSpPr/>
          <p:nvPr/>
        </p:nvSpPr>
        <p:spPr>
          <a:xfrm>
            <a:off x="1485727" y="3695588"/>
            <a:ext cx="92013" cy="90834"/>
          </a:xfrm>
          <a:custGeom>
            <a:avLst/>
            <a:gdLst>
              <a:gd name="connsiteX0" fmla="*/ 20659 w 20574"/>
              <a:gd name="connsiteY0" fmla="*/ 10114 h 20574"/>
              <a:gd name="connsiteX1" fmla="*/ 10372 w 20574"/>
              <a:gd name="connsiteY1" fmla="*/ 20401 h 20574"/>
              <a:gd name="connsiteX2" fmla="*/ 84 w 20574"/>
              <a:gd name="connsiteY2" fmla="*/ 10114 h 20574"/>
              <a:gd name="connsiteX3" fmla="*/ 10372 w 20574"/>
              <a:gd name="connsiteY3" fmla="*/ -174 h 20574"/>
              <a:gd name="connsiteX4" fmla="*/ 20659 w 20574"/>
              <a:gd name="connsiteY4" fmla="*/ 10114 h 20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74" h="20574">
                <a:moveTo>
                  <a:pt x="20659" y="10114"/>
                </a:moveTo>
                <a:cubicBezTo>
                  <a:pt x="20659" y="15792"/>
                  <a:pt x="16050" y="20401"/>
                  <a:pt x="10372" y="20401"/>
                </a:cubicBezTo>
                <a:cubicBezTo>
                  <a:pt x="4693" y="20401"/>
                  <a:pt x="84" y="15792"/>
                  <a:pt x="84" y="10114"/>
                </a:cubicBezTo>
                <a:cubicBezTo>
                  <a:pt x="84" y="4435"/>
                  <a:pt x="4693" y="-174"/>
                  <a:pt x="10372" y="-174"/>
                </a:cubicBezTo>
                <a:cubicBezTo>
                  <a:pt x="16050" y="-174"/>
                  <a:pt x="20659" y="4435"/>
                  <a:pt x="20659" y="10114"/>
                </a:cubicBezTo>
                <a:close/>
              </a:path>
            </a:pathLst>
          </a:custGeom>
          <a:noFill/>
          <a:ln w="38100" cap="flat">
            <a:solidFill>
              <a:srgbClr val="000000"/>
            </a:solidFill>
            <a:prstDash val="solid"/>
            <a:round/>
          </a:ln>
        </p:spPr>
        <p:txBody>
          <a:bodyPr rtlCol="0" anchor="ctr"/>
          <a:lstStyle/>
          <a:p>
            <a:endParaRPr lang="en-GB"/>
          </a:p>
        </p:txBody>
      </p:sp>
      <p:sp>
        <p:nvSpPr>
          <p:cNvPr id="29" name="Freeform 28">
            <a:extLst>
              <a:ext uri="{FF2B5EF4-FFF2-40B4-BE49-F238E27FC236}">
                <a16:creationId xmlns:a16="http://schemas.microsoft.com/office/drawing/2014/main" id="{494CA3F6-F6D0-7EA8-3332-4128A4D8B0D3}"/>
              </a:ext>
            </a:extLst>
          </p:cNvPr>
          <p:cNvSpPr/>
          <p:nvPr/>
        </p:nvSpPr>
        <p:spPr>
          <a:xfrm>
            <a:off x="3658012" y="4537469"/>
            <a:ext cx="92013" cy="90834"/>
          </a:xfrm>
          <a:custGeom>
            <a:avLst/>
            <a:gdLst>
              <a:gd name="connsiteX0" fmla="*/ 20707 w 20574"/>
              <a:gd name="connsiteY0" fmla="*/ 10138 h 20574"/>
              <a:gd name="connsiteX1" fmla="*/ 10419 w 20574"/>
              <a:gd name="connsiteY1" fmla="*/ 20426 h 20574"/>
              <a:gd name="connsiteX2" fmla="*/ 132 w 20574"/>
              <a:gd name="connsiteY2" fmla="*/ 10138 h 20574"/>
              <a:gd name="connsiteX3" fmla="*/ 10419 w 20574"/>
              <a:gd name="connsiteY3" fmla="*/ -149 h 20574"/>
              <a:gd name="connsiteX4" fmla="*/ 20707 w 20574"/>
              <a:gd name="connsiteY4" fmla="*/ 10138 h 20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74" h="20574">
                <a:moveTo>
                  <a:pt x="20707" y="10138"/>
                </a:moveTo>
                <a:cubicBezTo>
                  <a:pt x="20707" y="15817"/>
                  <a:pt x="16098" y="20426"/>
                  <a:pt x="10419" y="20426"/>
                </a:cubicBezTo>
                <a:cubicBezTo>
                  <a:pt x="4741" y="20426"/>
                  <a:pt x="132" y="15817"/>
                  <a:pt x="132" y="10138"/>
                </a:cubicBezTo>
                <a:cubicBezTo>
                  <a:pt x="132" y="4460"/>
                  <a:pt x="4741" y="-149"/>
                  <a:pt x="10419" y="-149"/>
                </a:cubicBezTo>
                <a:cubicBezTo>
                  <a:pt x="16098" y="-149"/>
                  <a:pt x="20707" y="4460"/>
                  <a:pt x="20707" y="10138"/>
                </a:cubicBezTo>
                <a:close/>
              </a:path>
            </a:pathLst>
          </a:custGeom>
          <a:noFill/>
          <a:ln w="38100" cap="flat">
            <a:solidFill>
              <a:srgbClr val="000000"/>
            </a:solidFill>
            <a:prstDash val="solid"/>
            <a:round/>
          </a:ln>
        </p:spPr>
        <p:txBody>
          <a:bodyPr rtlCol="0" anchor="ctr"/>
          <a:lstStyle/>
          <a:p>
            <a:endParaRPr lang="en-GB"/>
          </a:p>
        </p:txBody>
      </p:sp>
      <p:sp>
        <p:nvSpPr>
          <p:cNvPr id="30" name="Freeform 29">
            <a:extLst>
              <a:ext uri="{FF2B5EF4-FFF2-40B4-BE49-F238E27FC236}">
                <a16:creationId xmlns:a16="http://schemas.microsoft.com/office/drawing/2014/main" id="{BB0FEF3A-AFD7-82A9-F679-06EF15B92568}"/>
              </a:ext>
            </a:extLst>
          </p:cNvPr>
          <p:cNvSpPr/>
          <p:nvPr/>
        </p:nvSpPr>
        <p:spPr>
          <a:xfrm>
            <a:off x="2888392" y="2825723"/>
            <a:ext cx="92013" cy="90834"/>
          </a:xfrm>
          <a:custGeom>
            <a:avLst/>
            <a:gdLst>
              <a:gd name="connsiteX0" fmla="*/ 20707 w 20574"/>
              <a:gd name="connsiteY0" fmla="*/ 10090 h 20574"/>
              <a:gd name="connsiteX1" fmla="*/ 10419 w 20574"/>
              <a:gd name="connsiteY1" fmla="*/ 20377 h 20574"/>
              <a:gd name="connsiteX2" fmla="*/ 132 w 20574"/>
              <a:gd name="connsiteY2" fmla="*/ 10090 h 20574"/>
              <a:gd name="connsiteX3" fmla="*/ 10419 w 20574"/>
              <a:gd name="connsiteY3" fmla="*/ -198 h 20574"/>
              <a:gd name="connsiteX4" fmla="*/ 20707 w 20574"/>
              <a:gd name="connsiteY4" fmla="*/ 10090 h 20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74" h="20574">
                <a:moveTo>
                  <a:pt x="20707" y="10090"/>
                </a:moveTo>
                <a:cubicBezTo>
                  <a:pt x="20707" y="15768"/>
                  <a:pt x="16098" y="20377"/>
                  <a:pt x="10419" y="20377"/>
                </a:cubicBezTo>
                <a:cubicBezTo>
                  <a:pt x="4741" y="20377"/>
                  <a:pt x="132" y="15768"/>
                  <a:pt x="132" y="10090"/>
                </a:cubicBezTo>
                <a:cubicBezTo>
                  <a:pt x="132" y="4411"/>
                  <a:pt x="4741" y="-198"/>
                  <a:pt x="10419" y="-198"/>
                </a:cubicBezTo>
                <a:cubicBezTo>
                  <a:pt x="16098" y="-198"/>
                  <a:pt x="20707" y="4411"/>
                  <a:pt x="20707" y="10090"/>
                </a:cubicBezTo>
                <a:close/>
              </a:path>
            </a:pathLst>
          </a:custGeom>
          <a:noFill/>
          <a:ln w="38100" cap="flat">
            <a:solidFill>
              <a:srgbClr val="000000"/>
            </a:solidFill>
            <a:prstDash val="solid"/>
            <a:round/>
          </a:ln>
        </p:spPr>
        <p:txBody>
          <a:bodyPr rtlCol="0" anchor="ctr"/>
          <a:lstStyle/>
          <a:p>
            <a:endParaRPr lang="en-GB"/>
          </a:p>
        </p:txBody>
      </p:sp>
      <p:sp>
        <p:nvSpPr>
          <p:cNvPr id="65" name="TextBox 64">
            <a:extLst>
              <a:ext uri="{FF2B5EF4-FFF2-40B4-BE49-F238E27FC236}">
                <a16:creationId xmlns:a16="http://schemas.microsoft.com/office/drawing/2014/main" id="{05D7344B-EEA0-0A0B-906C-BAEC70E0326A}"/>
              </a:ext>
            </a:extLst>
          </p:cNvPr>
          <p:cNvSpPr txBox="1"/>
          <p:nvPr/>
        </p:nvSpPr>
        <p:spPr>
          <a:xfrm>
            <a:off x="4422374" y="2168569"/>
            <a:ext cx="393056" cy="523220"/>
          </a:xfrm>
          <a:prstGeom prst="rect">
            <a:avLst/>
          </a:prstGeom>
          <a:noFill/>
        </p:spPr>
        <p:txBody>
          <a:bodyPr wrap="none" rtlCol="0">
            <a:spAutoFit/>
          </a:bodyPr>
          <a:lstStyle/>
          <a:p>
            <a:r>
              <a:rPr lang="en-GB" sz="2800" dirty="0"/>
              <a:t>A</a:t>
            </a:r>
          </a:p>
        </p:txBody>
      </p:sp>
      <p:sp>
        <p:nvSpPr>
          <p:cNvPr id="66" name="TextBox 65">
            <a:extLst>
              <a:ext uri="{FF2B5EF4-FFF2-40B4-BE49-F238E27FC236}">
                <a16:creationId xmlns:a16="http://schemas.microsoft.com/office/drawing/2014/main" id="{AA39356B-1F34-6E9E-6F52-E7E7551B8497}"/>
              </a:ext>
            </a:extLst>
          </p:cNvPr>
          <p:cNvSpPr txBox="1"/>
          <p:nvPr/>
        </p:nvSpPr>
        <p:spPr>
          <a:xfrm>
            <a:off x="4422374" y="3050506"/>
            <a:ext cx="393056" cy="523220"/>
          </a:xfrm>
          <a:prstGeom prst="rect">
            <a:avLst/>
          </a:prstGeom>
          <a:noFill/>
        </p:spPr>
        <p:txBody>
          <a:bodyPr wrap="none" rtlCol="0">
            <a:spAutoFit/>
          </a:bodyPr>
          <a:lstStyle/>
          <a:p>
            <a:r>
              <a:rPr lang="en-GB" sz="2800" dirty="0"/>
              <a:t>B</a:t>
            </a:r>
          </a:p>
        </p:txBody>
      </p:sp>
      <p:sp>
        <p:nvSpPr>
          <p:cNvPr id="67" name="TextBox 66">
            <a:extLst>
              <a:ext uri="{FF2B5EF4-FFF2-40B4-BE49-F238E27FC236}">
                <a16:creationId xmlns:a16="http://schemas.microsoft.com/office/drawing/2014/main" id="{111402B4-66B4-9FA6-99FC-0B81AF5B5039}"/>
              </a:ext>
            </a:extLst>
          </p:cNvPr>
          <p:cNvSpPr txBox="1"/>
          <p:nvPr/>
        </p:nvSpPr>
        <p:spPr>
          <a:xfrm>
            <a:off x="4422374" y="3880147"/>
            <a:ext cx="375424" cy="523220"/>
          </a:xfrm>
          <a:prstGeom prst="rect">
            <a:avLst/>
          </a:prstGeom>
          <a:noFill/>
        </p:spPr>
        <p:txBody>
          <a:bodyPr wrap="none" rtlCol="0">
            <a:spAutoFit/>
          </a:bodyPr>
          <a:lstStyle/>
          <a:p>
            <a:r>
              <a:rPr lang="en-GB" sz="2800" dirty="0"/>
              <a:t>C</a:t>
            </a:r>
          </a:p>
        </p:txBody>
      </p:sp>
      <p:sp>
        <p:nvSpPr>
          <p:cNvPr id="68" name="TextBox 67">
            <a:extLst>
              <a:ext uri="{FF2B5EF4-FFF2-40B4-BE49-F238E27FC236}">
                <a16:creationId xmlns:a16="http://schemas.microsoft.com/office/drawing/2014/main" id="{A3B0A312-85C7-4D05-3A3B-FDAE6CDD06EF}"/>
              </a:ext>
            </a:extLst>
          </p:cNvPr>
          <p:cNvSpPr txBox="1"/>
          <p:nvPr/>
        </p:nvSpPr>
        <p:spPr>
          <a:xfrm>
            <a:off x="4422374" y="4762108"/>
            <a:ext cx="405880" cy="523220"/>
          </a:xfrm>
          <a:prstGeom prst="rect">
            <a:avLst/>
          </a:prstGeom>
          <a:noFill/>
        </p:spPr>
        <p:txBody>
          <a:bodyPr wrap="none" rtlCol="0">
            <a:spAutoFit/>
          </a:bodyPr>
          <a:lstStyle/>
          <a:p>
            <a:r>
              <a:rPr lang="en-GB" sz="2800" dirty="0"/>
              <a:t>D</a:t>
            </a:r>
          </a:p>
        </p:txBody>
      </p:sp>
      <p:sp>
        <p:nvSpPr>
          <p:cNvPr id="69" name="TextBox 68">
            <a:extLst>
              <a:ext uri="{FF2B5EF4-FFF2-40B4-BE49-F238E27FC236}">
                <a16:creationId xmlns:a16="http://schemas.microsoft.com/office/drawing/2014/main" id="{DCF55C26-E5FB-FB11-A882-AF8E118D2BD3}"/>
              </a:ext>
            </a:extLst>
          </p:cNvPr>
          <p:cNvSpPr txBox="1"/>
          <p:nvPr/>
        </p:nvSpPr>
        <p:spPr>
          <a:xfrm>
            <a:off x="5882039" y="3412128"/>
            <a:ext cx="5263236" cy="523220"/>
          </a:xfrm>
          <a:prstGeom prst="rect">
            <a:avLst/>
          </a:prstGeom>
          <a:noFill/>
        </p:spPr>
        <p:txBody>
          <a:bodyPr wrap="none" rtlCol="0">
            <a:spAutoFit/>
          </a:bodyPr>
          <a:lstStyle/>
          <a:p>
            <a:r>
              <a:rPr lang="en-GB" sz="2800" dirty="0"/>
              <a:t>((A</a:t>
            </a:r>
            <a:r>
              <a:rPr lang="en-GB" sz="2800" dirty="0">
                <a:solidFill>
                  <a:schemeClr val="accent1"/>
                </a:solidFill>
              </a:rPr>
              <a:t>:1</a:t>
            </a:r>
            <a:r>
              <a:rPr lang="en-GB" sz="2800" dirty="0"/>
              <a:t>, B</a:t>
            </a:r>
            <a:r>
              <a:rPr lang="en-GB" sz="2800" dirty="0">
                <a:solidFill>
                  <a:schemeClr val="accent1"/>
                </a:solidFill>
              </a:rPr>
              <a:t>:1</a:t>
            </a:r>
            <a:r>
              <a:rPr lang="en-GB" sz="2800" dirty="0"/>
              <a:t>)</a:t>
            </a:r>
            <a:r>
              <a:rPr lang="en-GB" sz="2800" dirty="0">
                <a:solidFill>
                  <a:schemeClr val="accent2"/>
                </a:solidFill>
              </a:rPr>
              <a:t>Y</a:t>
            </a:r>
            <a:r>
              <a:rPr lang="en-GB" sz="2800" dirty="0">
                <a:solidFill>
                  <a:schemeClr val="accent1"/>
                </a:solidFill>
              </a:rPr>
              <a:t>:1</a:t>
            </a:r>
            <a:r>
              <a:rPr lang="en-GB" sz="2800" dirty="0"/>
              <a:t>, (C</a:t>
            </a:r>
            <a:r>
              <a:rPr lang="en-GB" sz="2800" dirty="0">
                <a:solidFill>
                  <a:schemeClr val="accent1"/>
                </a:solidFill>
              </a:rPr>
              <a:t>:0.5</a:t>
            </a:r>
            <a:r>
              <a:rPr lang="en-GB" sz="2800" dirty="0"/>
              <a:t>, D</a:t>
            </a:r>
            <a:r>
              <a:rPr lang="en-GB" sz="2800" dirty="0">
                <a:solidFill>
                  <a:schemeClr val="accent1"/>
                </a:solidFill>
              </a:rPr>
              <a:t>:0.5</a:t>
            </a:r>
            <a:r>
              <a:rPr lang="en-GB" sz="2800" dirty="0"/>
              <a:t>)</a:t>
            </a:r>
            <a:r>
              <a:rPr lang="en-GB" sz="2800" dirty="0">
                <a:solidFill>
                  <a:schemeClr val="accent2"/>
                </a:solidFill>
              </a:rPr>
              <a:t>Z</a:t>
            </a:r>
            <a:r>
              <a:rPr lang="en-GB" sz="2800" dirty="0">
                <a:solidFill>
                  <a:schemeClr val="accent1"/>
                </a:solidFill>
              </a:rPr>
              <a:t>:1.5</a:t>
            </a:r>
            <a:r>
              <a:rPr lang="en-GB" sz="2800" dirty="0"/>
              <a:t>)</a:t>
            </a:r>
            <a:r>
              <a:rPr lang="en-GB" sz="2800" dirty="0">
                <a:solidFill>
                  <a:schemeClr val="accent2"/>
                </a:solidFill>
              </a:rPr>
              <a:t>X</a:t>
            </a:r>
            <a:r>
              <a:rPr lang="en-GB" sz="2800" dirty="0"/>
              <a:t>;</a:t>
            </a:r>
          </a:p>
        </p:txBody>
      </p:sp>
      <p:sp>
        <p:nvSpPr>
          <p:cNvPr id="3" name="TextBox 2">
            <a:extLst>
              <a:ext uri="{FF2B5EF4-FFF2-40B4-BE49-F238E27FC236}">
                <a16:creationId xmlns:a16="http://schemas.microsoft.com/office/drawing/2014/main" id="{B212C168-8B2E-FAAB-62BF-8F15786EE3C3}"/>
              </a:ext>
            </a:extLst>
          </p:cNvPr>
          <p:cNvSpPr txBox="1"/>
          <p:nvPr/>
        </p:nvSpPr>
        <p:spPr>
          <a:xfrm>
            <a:off x="2977948" y="2608291"/>
            <a:ext cx="359394" cy="523220"/>
          </a:xfrm>
          <a:prstGeom prst="rect">
            <a:avLst/>
          </a:prstGeom>
          <a:noFill/>
        </p:spPr>
        <p:txBody>
          <a:bodyPr wrap="none" rtlCol="0">
            <a:spAutoFit/>
          </a:bodyPr>
          <a:lstStyle/>
          <a:p>
            <a:r>
              <a:rPr lang="en-GB" sz="2800" dirty="0">
                <a:solidFill>
                  <a:schemeClr val="accent2"/>
                </a:solidFill>
              </a:rPr>
              <a:t>Y</a:t>
            </a:r>
          </a:p>
        </p:txBody>
      </p:sp>
      <p:sp>
        <p:nvSpPr>
          <p:cNvPr id="4" name="TextBox 3">
            <a:extLst>
              <a:ext uri="{FF2B5EF4-FFF2-40B4-BE49-F238E27FC236}">
                <a16:creationId xmlns:a16="http://schemas.microsoft.com/office/drawing/2014/main" id="{229D25CA-AE9A-9AAA-3F5B-3E696E1DAF48}"/>
              </a:ext>
            </a:extLst>
          </p:cNvPr>
          <p:cNvSpPr txBox="1"/>
          <p:nvPr/>
        </p:nvSpPr>
        <p:spPr>
          <a:xfrm>
            <a:off x="3782677" y="4321127"/>
            <a:ext cx="352982" cy="523220"/>
          </a:xfrm>
          <a:prstGeom prst="rect">
            <a:avLst/>
          </a:prstGeom>
          <a:noFill/>
        </p:spPr>
        <p:txBody>
          <a:bodyPr wrap="none" rtlCol="0">
            <a:spAutoFit/>
          </a:bodyPr>
          <a:lstStyle/>
          <a:p>
            <a:r>
              <a:rPr lang="en-GB" sz="2800" dirty="0">
                <a:solidFill>
                  <a:schemeClr val="accent2"/>
                </a:solidFill>
              </a:rPr>
              <a:t>Z</a:t>
            </a:r>
          </a:p>
        </p:txBody>
      </p:sp>
      <p:sp>
        <p:nvSpPr>
          <p:cNvPr id="5" name="TextBox 4">
            <a:extLst>
              <a:ext uri="{FF2B5EF4-FFF2-40B4-BE49-F238E27FC236}">
                <a16:creationId xmlns:a16="http://schemas.microsoft.com/office/drawing/2014/main" id="{7B0C84E3-F131-9309-15C5-F4904D63DDFE}"/>
              </a:ext>
            </a:extLst>
          </p:cNvPr>
          <p:cNvSpPr txBox="1"/>
          <p:nvPr/>
        </p:nvSpPr>
        <p:spPr>
          <a:xfrm>
            <a:off x="1599761" y="3488040"/>
            <a:ext cx="370614" cy="523220"/>
          </a:xfrm>
          <a:prstGeom prst="rect">
            <a:avLst/>
          </a:prstGeom>
          <a:noFill/>
        </p:spPr>
        <p:txBody>
          <a:bodyPr wrap="none" rtlCol="0">
            <a:spAutoFit/>
          </a:bodyPr>
          <a:lstStyle/>
          <a:p>
            <a:r>
              <a:rPr lang="en-GB" sz="2800" dirty="0">
                <a:solidFill>
                  <a:schemeClr val="accent2"/>
                </a:solidFill>
              </a:rPr>
              <a:t>X</a:t>
            </a:r>
          </a:p>
        </p:txBody>
      </p:sp>
      <p:sp>
        <p:nvSpPr>
          <p:cNvPr id="6" name="TextBox 5">
            <a:extLst>
              <a:ext uri="{FF2B5EF4-FFF2-40B4-BE49-F238E27FC236}">
                <a16:creationId xmlns:a16="http://schemas.microsoft.com/office/drawing/2014/main" id="{60253293-FFB2-99EF-C99B-4FBCE942A16E}"/>
              </a:ext>
            </a:extLst>
          </p:cNvPr>
          <p:cNvSpPr txBox="1"/>
          <p:nvPr/>
        </p:nvSpPr>
        <p:spPr>
          <a:xfrm>
            <a:off x="3473281" y="1956668"/>
            <a:ext cx="301686" cy="369332"/>
          </a:xfrm>
          <a:prstGeom prst="rect">
            <a:avLst/>
          </a:prstGeom>
          <a:noFill/>
        </p:spPr>
        <p:txBody>
          <a:bodyPr wrap="none" rtlCol="0">
            <a:spAutoFit/>
          </a:bodyPr>
          <a:lstStyle/>
          <a:p>
            <a:r>
              <a:rPr lang="en-GB" dirty="0">
                <a:solidFill>
                  <a:schemeClr val="accent1"/>
                </a:solidFill>
              </a:rPr>
              <a:t>1</a:t>
            </a:r>
          </a:p>
        </p:txBody>
      </p:sp>
      <p:sp>
        <p:nvSpPr>
          <p:cNvPr id="7" name="TextBox 6">
            <a:extLst>
              <a:ext uri="{FF2B5EF4-FFF2-40B4-BE49-F238E27FC236}">
                <a16:creationId xmlns:a16="http://schemas.microsoft.com/office/drawing/2014/main" id="{E7D21E8C-5900-4B98-8087-ADAF6BA68594}"/>
              </a:ext>
            </a:extLst>
          </p:cNvPr>
          <p:cNvSpPr txBox="1"/>
          <p:nvPr/>
        </p:nvSpPr>
        <p:spPr>
          <a:xfrm>
            <a:off x="2009209" y="2479115"/>
            <a:ext cx="301686" cy="369332"/>
          </a:xfrm>
          <a:prstGeom prst="rect">
            <a:avLst/>
          </a:prstGeom>
          <a:noFill/>
        </p:spPr>
        <p:txBody>
          <a:bodyPr wrap="none" rtlCol="0">
            <a:spAutoFit/>
          </a:bodyPr>
          <a:lstStyle/>
          <a:p>
            <a:r>
              <a:rPr lang="en-GB" dirty="0">
                <a:solidFill>
                  <a:schemeClr val="accent1"/>
                </a:solidFill>
              </a:rPr>
              <a:t>1</a:t>
            </a:r>
          </a:p>
        </p:txBody>
      </p:sp>
      <p:sp>
        <p:nvSpPr>
          <p:cNvPr id="8" name="TextBox 7">
            <a:extLst>
              <a:ext uri="{FF2B5EF4-FFF2-40B4-BE49-F238E27FC236}">
                <a16:creationId xmlns:a16="http://schemas.microsoft.com/office/drawing/2014/main" id="{0F20EC71-E22F-6F20-03BF-6564BBEB05DA}"/>
              </a:ext>
            </a:extLst>
          </p:cNvPr>
          <p:cNvSpPr txBox="1"/>
          <p:nvPr/>
        </p:nvSpPr>
        <p:spPr>
          <a:xfrm>
            <a:off x="3468880" y="2946845"/>
            <a:ext cx="301686" cy="369332"/>
          </a:xfrm>
          <a:prstGeom prst="rect">
            <a:avLst/>
          </a:prstGeom>
          <a:noFill/>
        </p:spPr>
        <p:txBody>
          <a:bodyPr wrap="none" rtlCol="0">
            <a:spAutoFit/>
          </a:bodyPr>
          <a:lstStyle/>
          <a:p>
            <a:r>
              <a:rPr lang="en-GB" dirty="0">
                <a:solidFill>
                  <a:schemeClr val="accent1"/>
                </a:solidFill>
              </a:rPr>
              <a:t>1</a:t>
            </a:r>
          </a:p>
        </p:txBody>
      </p:sp>
      <p:sp>
        <p:nvSpPr>
          <p:cNvPr id="9" name="TextBox 8">
            <a:extLst>
              <a:ext uri="{FF2B5EF4-FFF2-40B4-BE49-F238E27FC236}">
                <a16:creationId xmlns:a16="http://schemas.microsoft.com/office/drawing/2014/main" id="{EBBF4773-57CD-7DCA-E939-9F376370FCD2}"/>
              </a:ext>
            </a:extLst>
          </p:cNvPr>
          <p:cNvSpPr txBox="1"/>
          <p:nvPr/>
        </p:nvSpPr>
        <p:spPr>
          <a:xfrm>
            <a:off x="2544862" y="4203092"/>
            <a:ext cx="476412" cy="369332"/>
          </a:xfrm>
          <a:prstGeom prst="rect">
            <a:avLst/>
          </a:prstGeom>
          <a:noFill/>
        </p:spPr>
        <p:txBody>
          <a:bodyPr wrap="none" rtlCol="0">
            <a:spAutoFit/>
          </a:bodyPr>
          <a:lstStyle/>
          <a:p>
            <a:r>
              <a:rPr lang="en-GB" dirty="0">
                <a:solidFill>
                  <a:schemeClr val="accent1"/>
                </a:solidFill>
              </a:rPr>
              <a:t>1.5</a:t>
            </a:r>
          </a:p>
        </p:txBody>
      </p:sp>
      <p:sp>
        <p:nvSpPr>
          <p:cNvPr id="10" name="TextBox 9">
            <a:extLst>
              <a:ext uri="{FF2B5EF4-FFF2-40B4-BE49-F238E27FC236}">
                <a16:creationId xmlns:a16="http://schemas.microsoft.com/office/drawing/2014/main" id="{FE778FE1-788A-0C6A-C52E-652E643BC284}"/>
              </a:ext>
            </a:extLst>
          </p:cNvPr>
          <p:cNvSpPr txBox="1"/>
          <p:nvPr/>
        </p:nvSpPr>
        <p:spPr>
          <a:xfrm>
            <a:off x="3863860" y="3797717"/>
            <a:ext cx="476412" cy="369332"/>
          </a:xfrm>
          <a:prstGeom prst="rect">
            <a:avLst/>
          </a:prstGeom>
          <a:noFill/>
        </p:spPr>
        <p:txBody>
          <a:bodyPr wrap="none" rtlCol="0">
            <a:spAutoFit/>
          </a:bodyPr>
          <a:lstStyle/>
          <a:p>
            <a:r>
              <a:rPr lang="en-GB" dirty="0">
                <a:solidFill>
                  <a:schemeClr val="accent1"/>
                </a:solidFill>
              </a:rPr>
              <a:t>0.5</a:t>
            </a:r>
          </a:p>
        </p:txBody>
      </p:sp>
      <p:sp>
        <p:nvSpPr>
          <p:cNvPr id="13" name="TextBox 12">
            <a:extLst>
              <a:ext uri="{FF2B5EF4-FFF2-40B4-BE49-F238E27FC236}">
                <a16:creationId xmlns:a16="http://schemas.microsoft.com/office/drawing/2014/main" id="{EA9C83E8-1A9C-0A83-1236-DDCCFBDDFD62}"/>
              </a:ext>
            </a:extLst>
          </p:cNvPr>
          <p:cNvSpPr txBox="1"/>
          <p:nvPr/>
        </p:nvSpPr>
        <p:spPr>
          <a:xfrm>
            <a:off x="3918029" y="5049879"/>
            <a:ext cx="476412" cy="369332"/>
          </a:xfrm>
          <a:prstGeom prst="rect">
            <a:avLst/>
          </a:prstGeom>
          <a:noFill/>
        </p:spPr>
        <p:txBody>
          <a:bodyPr wrap="none" rtlCol="0">
            <a:spAutoFit/>
          </a:bodyPr>
          <a:lstStyle/>
          <a:p>
            <a:r>
              <a:rPr lang="en-GB" dirty="0">
                <a:solidFill>
                  <a:schemeClr val="accent1"/>
                </a:solidFill>
              </a:rPr>
              <a:t>0.5</a:t>
            </a:r>
          </a:p>
        </p:txBody>
      </p:sp>
    </p:spTree>
    <p:extLst>
      <p:ext uri="{BB962C8B-B14F-4D97-AF65-F5344CB8AC3E}">
        <p14:creationId xmlns:p14="http://schemas.microsoft.com/office/powerpoint/2010/main" val="623078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9E544-BA49-48D9-575F-9BD6D7AFC196}"/>
              </a:ext>
            </a:extLst>
          </p:cNvPr>
          <p:cNvSpPr>
            <a:spLocks noGrp="1"/>
          </p:cNvSpPr>
          <p:nvPr>
            <p:ph type="title"/>
          </p:nvPr>
        </p:nvSpPr>
        <p:spPr/>
        <p:txBody>
          <a:bodyPr/>
          <a:lstStyle/>
          <a:p>
            <a:r>
              <a:rPr lang="en-GB" dirty="0"/>
              <a:t>Phylogenetic trees</a:t>
            </a:r>
          </a:p>
        </p:txBody>
      </p:sp>
      <p:sp>
        <p:nvSpPr>
          <p:cNvPr id="3" name="Content Placeholder 2">
            <a:extLst>
              <a:ext uri="{FF2B5EF4-FFF2-40B4-BE49-F238E27FC236}">
                <a16:creationId xmlns:a16="http://schemas.microsoft.com/office/drawing/2014/main" id="{63C07EA4-42D8-86D1-C0E8-44A54825E716}"/>
              </a:ext>
            </a:extLst>
          </p:cNvPr>
          <p:cNvSpPr>
            <a:spLocks noGrp="1"/>
          </p:cNvSpPr>
          <p:nvPr>
            <p:ph idx="1"/>
          </p:nvPr>
        </p:nvSpPr>
        <p:spPr>
          <a:xfrm>
            <a:off x="838200" y="1834418"/>
            <a:ext cx="10515600" cy="4351338"/>
          </a:xfrm>
        </p:spPr>
        <p:txBody>
          <a:bodyPr/>
          <a:lstStyle/>
          <a:p>
            <a:pPr marL="0" indent="0">
              <a:buNone/>
            </a:pPr>
            <a:r>
              <a:rPr lang="en-GB" dirty="0"/>
              <a:t>The ‘</a:t>
            </a:r>
            <a:r>
              <a:rPr lang="en-GB" dirty="0" err="1"/>
              <a:t>phylo</a:t>
            </a:r>
            <a:r>
              <a:rPr lang="en-GB" dirty="0"/>
              <a:t>’ format in package ape</a:t>
            </a:r>
          </a:p>
        </p:txBody>
      </p:sp>
      <p:pic>
        <p:nvPicPr>
          <p:cNvPr id="4" name="Picture 3">
            <a:extLst>
              <a:ext uri="{FF2B5EF4-FFF2-40B4-BE49-F238E27FC236}">
                <a16:creationId xmlns:a16="http://schemas.microsoft.com/office/drawing/2014/main" id="{82C31A80-A01B-BD6E-800E-48E130109DC3}"/>
              </a:ext>
            </a:extLst>
          </p:cNvPr>
          <p:cNvPicPr>
            <a:picLocks noChangeAspect="1"/>
          </p:cNvPicPr>
          <p:nvPr/>
        </p:nvPicPr>
        <p:blipFill>
          <a:blip r:embed="rId2"/>
          <a:stretch>
            <a:fillRect/>
          </a:stretch>
        </p:blipFill>
        <p:spPr>
          <a:xfrm>
            <a:off x="444456" y="2886436"/>
            <a:ext cx="4649953" cy="3747115"/>
          </a:xfrm>
          <a:prstGeom prst="rect">
            <a:avLst/>
          </a:prstGeom>
        </p:spPr>
      </p:pic>
      <p:pic>
        <p:nvPicPr>
          <p:cNvPr id="6" name="Picture 5" descr="A black background with white numbers&#10;&#10;Description automatically generated">
            <a:extLst>
              <a:ext uri="{FF2B5EF4-FFF2-40B4-BE49-F238E27FC236}">
                <a16:creationId xmlns:a16="http://schemas.microsoft.com/office/drawing/2014/main" id="{7F24E25C-65C5-A1AA-F6DA-9B674B13B077}"/>
              </a:ext>
            </a:extLst>
          </p:cNvPr>
          <p:cNvPicPr>
            <a:picLocks noChangeAspect="1"/>
          </p:cNvPicPr>
          <p:nvPr/>
        </p:nvPicPr>
        <p:blipFill>
          <a:blip r:embed="rId3"/>
          <a:stretch>
            <a:fillRect/>
          </a:stretch>
        </p:blipFill>
        <p:spPr>
          <a:xfrm>
            <a:off x="6354687" y="1027905"/>
            <a:ext cx="4449793" cy="3869385"/>
          </a:xfrm>
          <a:prstGeom prst="rect">
            <a:avLst/>
          </a:prstGeom>
        </p:spPr>
      </p:pic>
      <p:sp>
        <p:nvSpPr>
          <p:cNvPr id="5" name="TextBox 4">
            <a:extLst>
              <a:ext uri="{FF2B5EF4-FFF2-40B4-BE49-F238E27FC236}">
                <a16:creationId xmlns:a16="http://schemas.microsoft.com/office/drawing/2014/main" id="{61AFB713-43EE-6B1F-C184-42AD291E97A7}"/>
              </a:ext>
            </a:extLst>
          </p:cNvPr>
          <p:cNvSpPr txBox="1"/>
          <p:nvPr/>
        </p:nvSpPr>
        <p:spPr>
          <a:xfrm>
            <a:off x="4642338" y="5679831"/>
            <a:ext cx="301686" cy="369332"/>
          </a:xfrm>
          <a:prstGeom prst="rect">
            <a:avLst/>
          </a:prstGeom>
          <a:noFill/>
        </p:spPr>
        <p:txBody>
          <a:bodyPr wrap="none" rtlCol="0">
            <a:spAutoFit/>
          </a:bodyPr>
          <a:lstStyle/>
          <a:p>
            <a:r>
              <a:rPr lang="en-GB" dirty="0"/>
              <a:t>1</a:t>
            </a:r>
          </a:p>
        </p:txBody>
      </p:sp>
      <p:sp>
        <p:nvSpPr>
          <p:cNvPr id="7" name="TextBox 6">
            <a:extLst>
              <a:ext uri="{FF2B5EF4-FFF2-40B4-BE49-F238E27FC236}">
                <a16:creationId xmlns:a16="http://schemas.microsoft.com/office/drawing/2014/main" id="{45E4E291-61AB-1339-EE75-E31C61337E72}"/>
              </a:ext>
            </a:extLst>
          </p:cNvPr>
          <p:cNvSpPr txBox="1"/>
          <p:nvPr/>
        </p:nvSpPr>
        <p:spPr>
          <a:xfrm>
            <a:off x="4646001" y="4897291"/>
            <a:ext cx="301686" cy="369332"/>
          </a:xfrm>
          <a:prstGeom prst="rect">
            <a:avLst/>
          </a:prstGeom>
          <a:noFill/>
        </p:spPr>
        <p:txBody>
          <a:bodyPr wrap="none" rtlCol="0">
            <a:spAutoFit/>
          </a:bodyPr>
          <a:lstStyle/>
          <a:p>
            <a:r>
              <a:rPr lang="en-GB" dirty="0"/>
              <a:t>2</a:t>
            </a:r>
          </a:p>
        </p:txBody>
      </p:sp>
      <p:sp>
        <p:nvSpPr>
          <p:cNvPr id="9" name="TextBox 8">
            <a:extLst>
              <a:ext uri="{FF2B5EF4-FFF2-40B4-BE49-F238E27FC236}">
                <a16:creationId xmlns:a16="http://schemas.microsoft.com/office/drawing/2014/main" id="{38195E2F-5469-8620-94EF-F71754D34D7A}"/>
              </a:ext>
            </a:extLst>
          </p:cNvPr>
          <p:cNvSpPr txBox="1"/>
          <p:nvPr/>
        </p:nvSpPr>
        <p:spPr>
          <a:xfrm>
            <a:off x="4642338" y="4098468"/>
            <a:ext cx="301686" cy="369332"/>
          </a:xfrm>
          <a:prstGeom prst="rect">
            <a:avLst/>
          </a:prstGeom>
          <a:noFill/>
        </p:spPr>
        <p:txBody>
          <a:bodyPr wrap="none" rtlCol="0">
            <a:spAutoFit/>
          </a:bodyPr>
          <a:lstStyle/>
          <a:p>
            <a:r>
              <a:rPr lang="en-GB" dirty="0"/>
              <a:t>3</a:t>
            </a:r>
          </a:p>
        </p:txBody>
      </p:sp>
      <p:sp>
        <p:nvSpPr>
          <p:cNvPr id="10" name="TextBox 9">
            <a:extLst>
              <a:ext uri="{FF2B5EF4-FFF2-40B4-BE49-F238E27FC236}">
                <a16:creationId xmlns:a16="http://schemas.microsoft.com/office/drawing/2014/main" id="{F2DFCACD-338A-720C-4EBC-D3FF96FC93A1}"/>
              </a:ext>
            </a:extLst>
          </p:cNvPr>
          <p:cNvSpPr txBox="1"/>
          <p:nvPr/>
        </p:nvSpPr>
        <p:spPr>
          <a:xfrm>
            <a:off x="4642338" y="3307786"/>
            <a:ext cx="301686" cy="369332"/>
          </a:xfrm>
          <a:prstGeom prst="rect">
            <a:avLst/>
          </a:prstGeom>
          <a:noFill/>
        </p:spPr>
        <p:txBody>
          <a:bodyPr wrap="none" rtlCol="0">
            <a:spAutoFit/>
          </a:bodyPr>
          <a:lstStyle/>
          <a:p>
            <a:r>
              <a:rPr lang="en-GB" dirty="0"/>
              <a:t>4</a:t>
            </a:r>
          </a:p>
        </p:txBody>
      </p:sp>
      <p:sp>
        <p:nvSpPr>
          <p:cNvPr id="11" name="TextBox 10">
            <a:extLst>
              <a:ext uri="{FF2B5EF4-FFF2-40B4-BE49-F238E27FC236}">
                <a16:creationId xmlns:a16="http://schemas.microsoft.com/office/drawing/2014/main" id="{1B9027EE-2C4E-ABF6-4500-D74F3F1582E3}"/>
              </a:ext>
            </a:extLst>
          </p:cNvPr>
          <p:cNvSpPr txBox="1"/>
          <p:nvPr/>
        </p:nvSpPr>
        <p:spPr>
          <a:xfrm>
            <a:off x="1093176" y="4527959"/>
            <a:ext cx="301686" cy="369332"/>
          </a:xfrm>
          <a:prstGeom prst="rect">
            <a:avLst/>
          </a:prstGeom>
          <a:noFill/>
        </p:spPr>
        <p:txBody>
          <a:bodyPr wrap="none" rtlCol="0">
            <a:spAutoFit/>
          </a:bodyPr>
          <a:lstStyle/>
          <a:p>
            <a:r>
              <a:rPr lang="en-GB" dirty="0"/>
              <a:t>5</a:t>
            </a:r>
          </a:p>
        </p:txBody>
      </p:sp>
      <p:sp>
        <p:nvSpPr>
          <p:cNvPr id="12" name="TextBox 11">
            <a:extLst>
              <a:ext uri="{FF2B5EF4-FFF2-40B4-BE49-F238E27FC236}">
                <a16:creationId xmlns:a16="http://schemas.microsoft.com/office/drawing/2014/main" id="{069310E8-F6CD-E740-D5BB-37BBCBC029D8}"/>
              </a:ext>
            </a:extLst>
          </p:cNvPr>
          <p:cNvSpPr txBox="1"/>
          <p:nvPr/>
        </p:nvSpPr>
        <p:spPr>
          <a:xfrm>
            <a:off x="3487797" y="5288159"/>
            <a:ext cx="301686" cy="369332"/>
          </a:xfrm>
          <a:prstGeom prst="rect">
            <a:avLst/>
          </a:prstGeom>
          <a:noFill/>
        </p:spPr>
        <p:txBody>
          <a:bodyPr wrap="none" rtlCol="0">
            <a:spAutoFit/>
          </a:bodyPr>
          <a:lstStyle/>
          <a:p>
            <a:r>
              <a:rPr lang="en-GB" dirty="0"/>
              <a:t>6</a:t>
            </a:r>
          </a:p>
        </p:txBody>
      </p:sp>
      <p:sp>
        <p:nvSpPr>
          <p:cNvPr id="13" name="TextBox 12">
            <a:extLst>
              <a:ext uri="{FF2B5EF4-FFF2-40B4-BE49-F238E27FC236}">
                <a16:creationId xmlns:a16="http://schemas.microsoft.com/office/drawing/2014/main" id="{09CAFD83-2BDC-FA1D-B016-4DBDD895B1F8}"/>
              </a:ext>
            </a:extLst>
          </p:cNvPr>
          <p:cNvSpPr txBox="1"/>
          <p:nvPr/>
        </p:nvSpPr>
        <p:spPr>
          <a:xfrm>
            <a:off x="2696307" y="3714906"/>
            <a:ext cx="301686" cy="369332"/>
          </a:xfrm>
          <a:prstGeom prst="rect">
            <a:avLst/>
          </a:prstGeom>
          <a:noFill/>
        </p:spPr>
        <p:txBody>
          <a:bodyPr wrap="none" rtlCol="0">
            <a:spAutoFit/>
          </a:bodyPr>
          <a:lstStyle/>
          <a:p>
            <a:r>
              <a:rPr lang="en-GB" dirty="0"/>
              <a:t>7</a:t>
            </a:r>
          </a:p>
        </p:txBody>
      </p:sp>
    </p:spTree>
    <p:extLst>
      <p:ext uri="{BB962C8B-B14F-4D97-AF65-F5344CB8AC3E}">
        <p14:creationId xmlns:p14="http://schemas.microsoft.com/office/powerpoint/2010/main" val="46538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79601" y="2133600"/>
            <a:ext cx="2408655" cy="26416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57586" y="1117600"/>
            <a:ext cx="5651557" cy="4673601"/>
          </a:xfrm>
          <a:prstGeom prst="rect">
            <a:avLst/>
          </a:prstGeom>
        </p:spPr>
      </p:pic>
      <p:sp>
        <p:nvSpPr>
          <p:cNvPr id="5" name="TextBox 4"/>
          <p:cNvSpPr txBox="1"/>
          <p:nvPr/>
        </p:nvSpPr>
        <p:spPr>
          <a:xfrm>
            <a:off x="1879601" y="6316133"/>
            <a:ext cx="1755545" cy="369332"/>
          </a:xfrm>
          <a:prstGeom prst="rect">
            <a:avLst/>
          </a:prstGeom>
          <a:noFill/>
        </p:spPr>
        <p:txBody>
          <a:bodyPr wrap="none" rtlCol="0">
            <a:spAutoFit/>
          </a:bodyPr>
          <a:lstStyle/>
          <a:p>
            <a:r>
              <a:rPr lang="en-US" dirty="0" err="1"/>
              <a:t>Felsenstein</a:t>
            </a:r>
            <a:r>
              <a:rPr lang="en-US" dirty="0"/>
              <a:t> 1985</a:t>
            </a:r>
          </a:p>
        </p:txBody>
      </p:sp>
      <p:sp>
        <p:nvSpPr>
          <p:cNvPr id="3" name="Title 2">
            <a:extLst>
              <a:ext uri="{FF2B5EF4-FFF2-40B4-BE49-F238E27FC236}">
                <a16:creationId xmlns:a16="http://schemas.microsoft.com/office/drawing/2014/main" id="{FE028852-4169-CE54-6874-50BC4F991799}"/>
              </a:ext>
            </a:extLst>
          </p:cNvPr>
          <p:cNvSpPr>
            <a:spLocks noGrp="1"/>
          </p:cNvSpPr>
          <p:nvPr>
            <p:ph type="title"/>
          </p:nvPr>
        </p:nvSpPr>
        <p:spPr/>
        <p:txBody>
          <a:bodyPr/>
          <a:lstStyle/>
          <a:p>
            <a:r>
              <a:rPr lang="en-GB" dirty="0"/>
              <a:t>Are species data independent?</a:t>
            </a:r>
          </a:p>
        </p:txBody>
      </p:sp>
    </p:spTree>
    <p:extLst>
      <p:ext uri="{BB962C8B-B14F-4D97-AF65-F5344CB8AC3E}">
        <p14:creationId xmlns:p14="http://schemas.microsoft.com/office/powerpoint/2010/main" val="1355008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Phylogenetic independent contrasts</a:t>
            </a:r>
          </a:p>
        </p:txBody>
      </p:sp>
      <p:sp>
        <p:nvSpPr>
          <p:cNvPr id="3" name="Rectangle 2">
            <a:extLst>
              <a:ext uri="{FF2B5EF4-FFF2-40B4-BE49-F238E27FC236}">
                <a16:creationId xmlns:a16="http://schemas.microsoft.com/office/drawing/2014/main" id="{1AB2CE91-42C7-8142-9D67-F35738351C1C}"/>
              </a:ext>
            </a:extLst>
          </p:cNvPr>
          <p:cNvSpPr/>
          <p:nvPr/>
        </p:nvSpPr>
        <p:spPr>
          <a:xfrm>
            <a:off x="6354792" y="1794295"/>
            <a:ext cx="3856008" cy="4037163"/>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Rectangle 3">
            <a:extLst>
              <a:ext uri="{FF2B5EF4-FFF2-40B4-BE49-F238E27FC236}">
                <a16:creationId xmlns:a16="http://schemas.microsoft.com/office/drawing/2014/main" id="{282D245B-A474-E24D-BF5D-7B919A5AD578}"/>
              </a:ext>
            </a:extLst>
          </p:cNvPr>
          <p:cNvSpPr/>
          <p:nvPr/>
        </p:nvSpPr>
        <p:spPr>
          <a:xfrm>
            <a:off x="4838700" y="2185989"/>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a:extLst>
              <a:ext uri="{FF2B5EF4-FFF2-40B4-BE49-F238E27FC236}">
                <a16:creationId xmlns:a16="http://schemas.microsoft.com/office/drawing/2014/main" id="{5E3AEC93-CFCA-2D4F-A11B-9A9D78B3DA61}"/>
              </a:ext>
            </a:extLst>
          </p:cNvPr>
          <p:cNvSpPr/>
          <p:nvPr/>
        </p:nvSpPr>
        <p:spPr>
          <a:xfrm>
            <a:off x="4848220" y="2967045"/>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a:extLst>
              <a:ext uri="{FF2B5EF4-FFF2-40B4-BE49-F238E27FC236}">
                <a16:creationId xmlns:a16="http://schemas.microsoft.com/office/drawing/2014/main" id="{2466E757-9ECB-8A4C-ACFA-5944B61EBEFB}"/>
              </a:ext>
            </a:extLst>
          </p:cNvPr>
          <p:cNvSpPr/>
          <p:nvPr/>
        </p:nvSpPr>
        <p:spPr>
          <a:xfrm>
            <a:off x="4914893" y="3762389"/>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a:extLst>
              <a:ext uri="{FF2B5EF4-FFF2-40B4-BE49-F238E27FC236}">
                <a16:creationId xmlns:a16="http://schemas.microsoft.com/office/drawing/2014/main" id="{8020EF34-5E97-BF45-B0A8-0509CB05BA50}"/>
              </a:ext>
            </a:extLst>
          </p:cNvPr>
          <p:cNvSpPr/>
          <p:nvPr/>
        </p:nvSpPr>
        <p:spPr>
          <a:xfrm>
            <a:off x="4938701" y="4529155"/>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5" name="Picture 4">
            <a:extLst>
              <a:ext uri="{FF2B5EF4-FFF2-40B4-BE49-F238E27FC236}">
                <a16:creationId xmlns:a16="http://schemas.microsoft.com/office/drawing/2014/main" id="{0C3F7D50-2571-4B7B-8DFA-874D65DCC367}"/>
              </a:ext>
            </a:extLst>
          </p:cNvPr>
          <p:cNvPicPr>
            <a:picLocks noChangeAspect="1"/>
          </p:cNvPicPr>
          <p:nvPr/>
        </p:nvPicPr>
        <p:blipFill>
          <a:blip r:embed="rId2"/>
          <a:stretch>
            <a:fillRect/>
          </a:stretch>
        </p:blipFill>
        <p:spPr>
          <a:xfrm>
            <a:off x="1328737" y="2109787"/>
            <a:ext cx="9534525" cy="2638425"/>
          </a:xfrm>
          <a:prstGeom prst="rect">
            <a:avLst/>
          </a:prstGeom>
        </p:spPr>
      </p:pic>
    </p:spTree>
    <p:extLst>
      <p:ext uri="{BB962C8B-B14F-4D97-AF65-F5344CB8AC3E}">
        <p14:creationId xmlns:p14="http://schemas.microsoft.com/office/powerpoint/2010/main" val="863033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Independent contrasts</a:t>
            </a:r>
          </a:p>
        </p:txBody>
      </p:sp>
      <p:sp>
        <p:nvSpPr>
          <p:cNvPr id="3" name="Rectangle 2">
            <a:extLst>
              <a:ext uri="{FF2B5EF4-FFF2-40B4-BE49-F238E27FC236}">
                <a16:creationId xmlns:a16="http://schemas.microsoft.com/office/drawing/2014/main" id="{1AB2CE91-42C7-8142-9D67-F35738351C1C}"/>
              </a:ext>
            </a:extLst>
          </p:cNvPr>
          <p:cNvSpPr/>
          <p:nvPr/>
        </p:nvSpPr>
        <p:spPr>
          <a:xfrm>
            <a:off x="6354792" y="1794295"/>
            <a:ext cx="3856008" cy="4037163"/>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13" name="Group 12">
            <a:extLst>
              <a:ext uri="{FF2B5EF4-FFF2-40B4-BE49-F238E27FC236}">
                <a16:creationId xmlns:a16="http://schemas.microsoft.com/office/drawing/2014/main" id="{0FAC4B33-05DB-4FE6-8FD6-CF98527A693B}"/>
              </a:ext>
            </a:extLst>
          </p:cNvPr>
          <p:cNvGrpSpPr/>
          <p:nvPr/>
        </p:nvGrpSpPr>
        <p:grpSpPr>
          <a:xfrm>
            <a:off x="2541918" y="1624673"/>
            <a:ext cx="7280693" cy="3844476"/>
            <a:chOff x="2541918" y="1624673"/>
            <a:chExt cx="7280693" cy="3844476"/>
          </a:xfrm>
        </p:grpSpPr>
        <p:pic>
          <p:nvPicPr>
            <p:cNvPr id="5" name="Picture 4">
              <a:extLst>
                <a:ext uri="{FF2B5EF4-FFF2-40B4-BE49-F238E27FC236}">
                  <a16:creationId xmlns:a16="http://schemas.microsoft.com/office/drawing/2014/main" id="{07FC66FB-9F90-AA42-A2EF-A83AE022E6AF}"/>
                </a:ext>
              </a:extLst>
            </p:cNvPr>
            <p:cNvPicPr/>
            <p:nvPr/>
          </p:nvPicPr>
          <p:blipFill>
            <a:blip r:embed="rId3" cstate="screen">
              <a:extLst>
                <a:ext uri="{28A0092B-C50C-407E-A947-70E740481C1C}">
                  <a14:useLocalDpi xmlns:a14="http://schemas.microsoft.com/office/drawing/2010/main"/>
                </a:ext>
              </a:extLst>
            </a:blip>
            <a:stretch>
              <a:fillRect/>
            </a:stretch>
          </p:blipFill>
          <p:spPr>
            <a:xfrm>
              <a:off x="2541918" y="2001330"/>
              <a:ext cx="7280693" cy="3467819"/>
            </a:xfrm>
            <a:prstGeom prst="rect">
              <a:avLst/>
            </a:prstGeom>
          </p:spPr>
        </p:pic>
        <p:grpSp>
          <p:nvGrpSpPr>
            <p:cNvPr id="12" name="Group 11">
              <a:extLst>
                <a:ext uri="{FF2B5EF4-FFF2-40B4-BE49-F238E27FC236}">
                  <a16:creationId xmlns:a16="http://schemas.microsoft.com/office/drawing/2014/main" id="{21B9736F-EFEB-499E-97F7-EB6DF895DB1A}"/>
                </a:ext>
              </a:extLst>
            </p:cNvPr>
            <p:cNvGrpSpPr/>
            <p:nvPr/>
          </p:nvGrpSpPr>
          <p:grpSpPr>
            <a:xfrm>
              <a:off x="4838700" y="1624673"/>
              <a:ext cx="1071551" cy="3204519"/>
              <a:chOff x="4838700" y="1624673"/>
              <a:chExt cx="1071551" cy="3204519"/>
            </a:xfrm>
          </p:grpSpPr>
          <p:sp>
            <p:nvSpPr>
              <p:cNvPr id="4" name="Rectangle 3">
                <a:extLst>
                  <a:ext uri="{FF2B5EF4-FFF2-40B4-BE49-F238E27FC236}">
                    <a16:creationId xmlns:a16="http://schemas.microsoft.com/office/drawing/2014/main" id="{282D245B-A474-E24D-BF5D-7B919A5AD578}"/>
                  </a:ext>
                </a:extLst>
              </p:cNvPr>
              <p:cNvSpPr/>
              <p:nvPr/>
            </p:nvSpPr>
            <p:spPr>
              <a:xfrm>
                <a:off x="4838700" y="2185989"/>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a:extLst>
                  <a:ext uri="{FF2B5EF4-FFF2-40B4-BE49-F238E27FC236}">
                    <a16:creationId xmlns:a16="http://schemas.microsoft.com/office/drawing/2014/main" id="{5E3AEC93-CFCA-2D4F-A11B-9A9D78B3DA61}"/>
                  </a:ext>
                </a:extLst>
              </p:cNvPr>
              <p:cNvSpPr/>
              <p:nvPr/>
            </p:nvSpPr>
            <p:spPr>
              <a:xfrm>
                <a:off x="4848220" y="2967045"/>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a:extLst>
                  <a:ext uri="{FF2B5EF4-FFF2-40B4-BE49-F238E27FC236}">
                    <a16:creationId xmlns:a16="http://schemas.microsoft.com/office/drawing/2014/main" id="{2466E757-9ECB-8A4C-ACFA-5944B61EBEFB}"/>
                  </a:ext>
                </a:extLst>
              </p:cNvPr>
              <p:cNvSpPr/>
              <p:nvPr/>
            </p:nvSpPr>
            <p:spPr>
              <a:xfrm>
                <a:off x="4914893" y="3762389"/>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a:extLst>
                  <a:ext uri="{FF2B5EF4-FFF2-40B4-BE49-F238E27FC236}">
                    <a16:creationId xmlns:a16="http://schemas.microsoft.com/office/drawing/2014/main" id="{8020EF34-5E97-BF45-B0A8-0509CB05BA50}"/>
                  </a:ext>
                </a:extLst>
              </p:cNvPr>
              <p:cNvSpPr/>
              <p:nvPr/>
            </p:nvSpPr>
            <p:spPr>
              <a:xfrm>
                <a:off x="4938701" y="4529155"/>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EB679B1A-FCDF-8041-8277-DA70B1505360}"/>
                  </a:ext>
                </a:extLst>
              </p:cNvPr>
              <p:cNvSpPr txBox="1"/>
              <p:nvPr/>
            </p:nvSpPr>
            <p:spPr>
              <a:xfrm>
                <a:off x="4914893" y="1624673"/>
                <a:ext cx="304892" cy="369332"/>
              </a:xfrm>
              <a:prstGeom prst="rect">
                <a:avLst/>
              </a:prstGeom>
              <a:noFill/>
            </p:spPr>
            <p:txBody>
              <a:bodyPr wrap="none" rtlCol="0">
                <a:spAutoFit/>
              </a:bodyPr>
              <a:lstStyle/>
              <a:p>
                <a:r>
                  <a:rPr lang="en-GB" dirty="0"/>
                  <a:t>X</a:t>
                </a:r>
              </a:p>
            </p:txBody>
          </p:sp>
          <p:sp>
            <p:nvSpPr>
              <p:cNvPr id="10" name="TextBox 9">
                <a:extLst>
                  <a:ext uri="{FF2B5EF4-FFF2-40B4-BE49-F238E27FC236}">
                    <a16:creationId xmlns:a16="http://schemas.microsoft.com/office/drawing/2014/main" id="{53E4B386-7578-4D4F-A21C-E4C65922719A}"/>
                  </a:ext>
                </a:extLst>
              </p:cNvPr>
              <p:cNvSpPr txBox="1"/>
              <p:nvPr/>
            </p:nvSpPr>
            <p:spPr>
              <a:xfrm>
                <a:off x="5272030" y="1624673"/>
                <a:ext cx="304892" cy="369332"/>
              </a:xfrm>
              <a:prstGeom prst="rect">
                <a:avLst/>
              </a:prstGeom>
              <a:noFill/>
            </p:spPr>
            <p:txBody>
              <a:bodyPr wrap="none" rtlCol="0">
                <a:spAutoFit/>
              </a:bodyPr>
              <a:lstStyle/>
              <a:p>
                <a:r>
                  <a:rPr lang="en-GB" dirty="0"/>
                  <a:t>Y</a:t>
                </a:r>
              </a:p>
            </p:txBody>
          </p:sp>
        </p:grpSp>
      </p:grpSp>
      <p:pic>
        <p:nvPicPr>
          <p:cNvPr id="11" name="Picture 10">
            <a:extLst>
              <a:ext uri="{FF2B5EF4-FFF2-40B4-BE49-F238E27FC236}">
                <a16:creationId xmlns:a16="http://schemas.microsoft.com/office/drawing/2014/main" id="{AA0CB77C-D0D9-4080-9BFA-84E4825C805A}"/>
              </a:ext>
            </a:extLst>
          </p:cNvPr>
          <p:cNvPicPr>
            <a:picLocks noChangeAspect="1"/>
          </p:cNvPicPr>
          <p:nvPr/>
        </p:nvPicPr>
        <p:blipFill>
          <a:blip r:embed="rId4"/>
          <a:stretch>
            <a:fillRect/>
          </a:stretch>
        </p:blipFill>
        <p:spPr>
          <a:xfrm>
            <a:off x="6440243" y="1429292"/>
            <a:ext cx="5072775" cy="4039857"/>
          </a:xfrm>
          <a:prstGeom prst="rect">
            <a:avLst/>
          </a:prstGeom>
        </p:spPr>
      </p:pic>
    </p:spTree>
    <p:extLst>
      <p:ext uri="{BB962C8B-B14F-4D97-AF65-F5344CB8AC3E}">
        <p14:creationId xmlns:p14="http://schemas.microsoft.com/office/powerpoint/2010/main" val="1766699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Independent contrasts</a:t>
            </a:r>
          </a:p>
        </p:txBody>
      </p:sp>
      <p:sp>
        <p:nvSpPr>
          <p:cNvPr id="6" name="TextBox 5">
            <a:extLst>
              <a:ext uri="{FF2B5EF4-FFF2-40B4-BE49-F238E27FC236}">
                <a16:creationId xmlns:a16="http://schemas.microsoft.com/office/drawing/2014/main" id="{1A00A7C6-2662-EA4B-A372-7D63B1AC9766}"/>
              </a:ext>
            </a:extLst>
          </p:cNvPr>
          <p:cNvSpPr txBox="1"/>
          <p:nvPr/>
        </p:nvSpPr>
        <p:spPr>
          <a:xfrm>
            <a:off x="4914893" y="1624673"/>
            <a:ext cx="304892" cy="369332"/>
          </a:xfrm>
          <a:prstGeom prst="rect">
            <a:avLst/>
          </a:prstGeom>
          <a:noFill/>
        </p:spPr>
        <p:txBody>
          <a:bodyPr wrap="none" rtlCol="0">
            <a:spAutoFit/>
          </a:bodyPr>
          <a:lstStyle/>
          <a:p>
            <a:r>
              <a:rPr lang="en-GB" dirty="0"/>
              <a:t>X</a:t>
            </a:r>
          </a:p>
        </p:txBody>
      </p:sp>
      <p:sp>
        <p:nvSpPr>
          <p:cNvPr id="7" name="TextBox 6">
            <a:extLst>
              <a:ext uri="{FF2B5EF4-FFF2-40B4-BE49-F238E27FC236}">
                <a16:creationId xmlns:a16="http://schemas.microsoft.com/office/drawing/2014/main" id="{B80ECD85-FB50-B546-AFB9-6A9E3F772C33}"/>
              </a:ext>
            </a:extLst>
          </p:cNvPr>
          <p:cNvSpPr txBox="1"/>
          <p:nvPr/>
        </p:nvSpPr>
        <p:spPr>
          <a:xfrm>
            <a:off x="5272030" y="1624673"/>
            <a:ext cx="304892" cy="369332"/>
          </a:xfrm>
          <a:prstGeom prst="rect">
            <a:avLst/>
          </a:prstGeom>
          <a:noFill/>
        </p:spPr>
        <p:txBody>
          <a:bodyPr wrap="none" rtlCol="0">
            <a:spAutoFit/>
          </a:bodyPr>
          <a:lstStyle/>
          <a:p>
            <a:r>
              <a:rPr lang="en-GB" dirty="0"/>
              <a:t>Y</a:t>
            </a:r>
          </a:p>
        </p:txBody>
      </p:sp>
      <p:pic>
        <p:nvPicPr>
          <p:cNvPr id="4" name="Picture 3">
            <a:extLst>
              <a:ext uri="{FF2B5EF4-FFF2-40B4-BE49-F238E27FC236}">
                <a16:creationId xmlns:a16="http://schemas.microsoft.com/office/drawing/2014/main" id="{B26F91ED-78E1-4957-91F5-D71AD0E8C648}"/>
              </a:ext>
            </a:extLst>
          </p:cNvPr>
          <p:cNvPicPr>
            <a:picLocks noChangeAspect="1"/>
          </p:cNvPicPr>
          <p:nvPr/>
        </p:nvPicPr>
        <p:blipFill>
          <a:blip r:embed="rId2"/>
          <a:stretch>
            <a:fillRect/>
          </a:stretch>
        </p:blipFill>
        <p:spPr>
          <a:xfrm>
            <a:off x="6319181" y="-458757"/>
            <a:ext cx="5037814" cy="4012015"/>
          </a:xfrm>
          <a:prstGeom prst="rect">
            <a:avLst/>
          </a:prstGeom>
        </p:spPr>
      </p:pic>
      <p:pic>
        <p:nvPicPr>
          <p:cNvPr id="8" name="Picture 7">
            <a:extLst>
              <a:ext uri="{FF2B5EF4-FFF2-40B4-BE49-F238E27FC236}">
                <a16:creationId xmlns:a16="http://schemas.microsoft.com/office/drawing/2014/main" id="{3C50DE4C-E3AE-41C8-A36F-FE7F08300BED}"/>
              </a:ext>
            </a:extLst>
          </p:cNvPr>
          <p:cNvPicPr>
            <a:picLocks noChangeAspect="1"/>
          </p:cNvPicPr>
          <p:nvPr/>
        </p:nvPicPr>
        <p:blipFill>
          <a:blip r:embed="rId3"/>
          <a:stretch>
            <a:fillRect/>
          </a:stretch>
        </p:blipFill>
        <p:spPr>
          <a:xfrm>
            <a:off x="6348514" y="2878819"/>
            <a:ext cx="4826162" cy="4136710"/>
          </a:xfrm>
          <a:prstGeom prst="rect">
            <a:avLst/>
          </a:prstGeom>
        </p:spPr>
      </p:pic>
      <p:grpSp>
        <p:nvGrpSpPr>
          <p:cNvPr id="12" name="Group 11">
            <a:extLst>
              <a:ext uri="{FF2B5EF4-FFF2-40B4-BE49-F238E27FC236}">
                <a16:creationId xmlns:a16="http://schemas.microsoft.com/office/drawing/2014/main" id="{AFC99F05-1251-4F6A-8E5E-BA23A1152BAE}"/>
              </a:ext>
            </a:extLst>
          </p:cNvPr>
          <p:cNvGrpSpPr/>
          <p:nvPr/>
        </p:nvGrpSpPr>
        <p:grpSpPr>
          <a:xfrm>
            <a:off x="2541919" y="1624673"/>
            <a:ext cx="3594944" cy="3844476"/>
            <a:chOff x="2541919" y="1624673"/>
            <a:chExt cx="3594944" cy="3844476"/>
          </a:xfrm>
        </p:grpSpPr>
        <p:pic>
          <p:nvPicPr>
            <p:cNvPr id="13" name="Picture 12">
              <a:extLst>
                <a:ext uri="{FF2B5EF4-FFF2-40B4-BE49-F238E27FC236}">
                  <a16:creationId xmlns:a16="http://schemas.microsoft.com/office/drawing/2014/main" id="{86D2D2A0-4310-4647-93C2-6E390057F8B0}"/>
                </a:ext>
              </a:extLst>
            </p:cNvPr>
            <p:cNvPicPr/>
            <p:nvPr/>
          </p:nvPicPr>
          <p:blipFill rotWithShape="1">
            <a:blip r:embed="rId4" cstate="screen">
              <a:extLst>
                <a:ext uri="{28A0092B-C50C-407E-A947-70E740481C1C}">
                  <a14:useLocalDpi xmlns:a14="http://schemas.microsoft.com/office/drawing/2010/main"/>
                </a:ext>
              </a:extLst>
            </a:blip>
            <a:srcRect r="50624"/>
            <a:stretch/>
          </p:blipFill>
          <p:spPr>
            <a:xfrm>
              <a:off x="2541919" y="2001330"/>
              <a:ext cx="3594944" cy="3467819"/>
            </a:xfrm>
            <a:prstGeom prst="rect">
              <a:avLst/>
            </a:prstGeom>
          </p:spPr>
        </p:pic>
        <p:grpSp>
          <p:nvGrpSpPr>
            <p:cNvPr id="14" name="Group 13">
              <a:extLst>
                <a:ext uri="{FF2B5EF4-FFF2-40B4-BE49-F238E27FC236}">
                  <a16:creationId xmlns:a16="http://schemas.microsoft.com/office/drawing/2014/main" id="{64DABCAA-DD29-444B-BB63-B594631F32BD}"/>
                </a:ext>
              </a:extLst>
            </p:cNvPr>
            <p:cNvGrpSpPr/>
            <p:nvPr/>
          </p:nvGrpSpPr>
          <p:grpSpPr>
            <a:xfrm>
              <a:off x="4838700" y="1624673"/>
              <a:ext cx="1071551" cy="3204519"/>
              <a:chOff x="4838700" y="1624673"/>
              <a:chExt cx="1071551" cy="3204519"/>
            </a:xfrm>
          </p:grpSpPr>
          <p:sp>
            <p:nvSpPr>
              <p:cNvPr id="15" name="Rectangle 14">
                <a:extLst>
                  <a:ext uri="{FF2B5EF4-FFF2-40B4-BE49-F238E27FC236}">
                    <a16:creationId xmlns:a16="http://schemas.microsoft.com/office/drawing/2014/main" id="{BDA1D763-0698-4FC3-9790-FB4ADADA437F}"/>
                  </a:ext>
                </a:extLst>
              </p:cNvPr>
              <p:cNvSpPr/>
              <p:nvPr/>
            </p:nvSpPr>
            <p:spPr>
              <a:xfrm>
                <a:off x="4838700" y="2185989"/>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6" name="Rectangle 15">
                <a:extLst>
                  <a:ext uri="{FF2B5EF4-FFF2-40B4-BE49-F238E27FC236}">
                    <a16:creationId xmlns:a16="http://schemas.microsoft.com/office/drawing/2014/main" id="{8E07A539-182F-43B0-ADAB-A14DC284485D}"/>
                  </a:ext>
                </a:extLst>
              </p:cNvPr>
              <p:cNvSpPr/>
              <p:nvPr/>
            </p:nvSpPr>
            <p:spPr>
              <a:xfrm>
                <a:off x="4848220" y="2967045"/>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7" name="Rectangle 16">
                <a:extLst>
                  <a:ext uri="{FF2B5EF4-FFF2-40B4-BE49-F238E27FC236}">
                    <a16:creationId xmlns:a16="http://schemas.microsoft.com/office/drawing/2014/main" id="{81D87934-14C7-4074-87A9-25DBA69F3984}"/>
                  </a:ext>
                </a:extLst>
              </p:cNvPr>
              <p:cNvSpPr/>
              <p:nvPr/>
            </p:nvSpPr>
            <p:spPr>
              <a:xfrm>
                <a:off x="4914893" y="3762389"/>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8" name="Rectangle 17">
                <a:extLst>
                  <a:ext uri="{FF2B5EF4-FFF2-40B4-BE49-F238E27FC236}">
                    <a16:creationId xmlns:a16="http://schemas.microsoft.com/office/drawing/2014/main" id="{4DAFDE02-FA3B-48EC-B703-2C35B6959A93}"/>
                  </a:ext>
                </a:extLst>
              </p:cNvPr>
              <p:cNvSpPr/>
              <p:nvPr/>
            </p:nvSpPr>
            <p:spPr>
              <a:xfrm>
                <a:off x="4938701" y="4529155"/>
                <a:ext cx="971550" cy="3000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9" name="TextBox 18">
                <a:extLst>
                  <a:ext uri="{FF2B5EF4-FFF2-40B4-BE49-F238E27FC236}">
                    <a16:creationId xmlns:a16="http://schemas.microsoft.com/office/drawing/2014/main" id="{3B59688E-585E-4430-9DB8-F8225C1475FA}"/>
                  </a:ext>
                </a:extLst>
              </p:cNvPr>
              <p:cNvSpPr txBox="1"/>
              <p:nvPr/>
            </p:nvSpPr>
            <p:spPr>
              <a:xfrm>
                <a:off x="4914893" y="1624673"/>
                <a:ext cx="304892" cy="369332"/>
              </a:xfrm>
              <a:prstGeom prst="rect">
                <a:avLst/>
              </a:prstGeom>
              <a:noFill/>
            </p:spPr>
            <p:txBody>
              <a:bodyPr wrap="none" rtlCol="0">
                <a:spAutoFit/>
              </a:bodyPr>
              <a:lstStyle/>
              <a:p>
                <a:r>
                  <a:rPr lang="en-GB" dirty="0"/>
                  <a:t>X</a:t>
                </a:r>
              </a:p>
            </p:txBody>
          </p:sp>
          <p:sp>
            <p:nvSpPr>
              <p:cNvPr id="20" name="TextBox 19">
                <a:extLst>
                  <a:ext uri="{FF2B5EF4-FFF2-40B4-BE49-F238E27FC236}">
                    <a16:creationId xmlns:a16="http://schemas.microsoft.com/office/drawing/2014/main" id="{CEEF31E5-1F50-4660-9AE2-F3BDE43351B7}"/>
                  </a:ext>
                </a:extLst>
              </p:cNvPr>
              <p:cNvSpPr txBox="1"/>
              <p:nvPr/>
            </p:nvSpPr>
            <p:spPr>
              <a:xfrm>
                <a:off x="5272030" y="1624673"/>
                <a:ext cx="304892" cy="369332"/>
              </a:xfrm>
              <a:prstGeom prst="rect">
                <a:avLst/>
              </a:prstGeom>
              <a:noFill/>
            </p:spPr>
            <p:txBody>
              <a:bodyPr wrap="none" rtlCol="0">
                <a:spAutoFit/>
              </a:bodyPr>
              <a:lstStyle/>
              <a:p>
                <a:r>
                  <a:rPr lang="en-GB" dirty="0"/>
                  <a:t>Y</a:t>
                </a:r>
              </a:p>
            </p:txBody>
          </p:sp>
        </p:grpSp>
      </p:grpSp>
    </p:spTree>
    <p:extLst>
      <p:ext uri="{BB962C8B-B14F-4D97-AF65-F5344CB8AC3E}">
        <p14:creationId xmlns:p14="http://schemas.microsoft.com/office/powerpoint/2010/main" val="13199798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1349</TotalTime>
  <Words>815</Words>
  <Application>Microsoft Office PowerPoint</Application>
  <PresentationFormat>Widescreen</PresentationFormat>
  <Paragraphs>208</Paragraphs>
  <Slides>35</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Calibri Light</vt:lpstr>
      <vt:lpstr>Office Theme</vt:lpstr>
      <vt:lpstr>Community Ecology Practical Community Phylogeny</vt:lpstr>
      <vt:lpstr>Program</vt:lpstr>
      <vt:lpstr>Phylogenetic trees</vt:lpstr>
      <vt:lpstr>Phylogenetic trees</vt:lpstr>
      <vt:lpstr>Phylogenetic trees</vt:lpstr>
      <vt:lpstr>Are species data independent?</vt:lpstr>
      <vt:lpstr>Phylogenetic independent contrasts</vt:lpstr>
      <vt:lpstr>Independent contrasts</vt:lpstr>
      <vt:lpstr>Independent contrasts</vt:lpstr>
      <vt:lpstr>Independent contrasts</vt:lpstr>
      <vt:lpstr>Independent contrasts</vt:lpstr>
      <vt:lpstr>Independent contrasts</vt:lpstr>
      <vt:lpstr>Independent contrasts</vt:lpstr>
      <vt:lpstr>Independent contrasts</vt:lpstr>
      <vt:lpstr>Program</vt:lpstr>
      <vt:lpstr>Program</vt:lpstr>
      <vt:lpstr>Tests of phylogenetic signal</vt:lpstr>
      <vt:lpstr>Brownian motion</vt:lpstr>
      <vt:lpstr>PowerPoint Presentation</vt:lpstr>
      <vt:lpstr>PowerPoint Presentation</vt:lpstr>
      <vt:lpstr>PowerPoint Presentation</vt:lpstr>
      <vt:lpstr>Phylogenetic signal estimation</vt:lpstr>
      <vt:lpstr>PowerPoint Presentation</vt:lpstr>
      <vt:lpstr>Phylogenetic signal estimation</vt:lpstr>
      <vt:lpstr>Program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Ecology Practical Community Phylogeny</dc:title>
  <dc:creator>Götzenberger Lars Mgr. Ph.D.</dc:creator>
  <cp:lastModifiedBy>Götzenberger</cp:lastModifiedBy>
  <cp:revision>24</cp:revision>
  <dcterms:created xsi:type="dcterms:W3CDTF">2023-10-11T07:01:02Z</dcterms:created>
  <dcterms:modified xsi:type="dcterms:W3CDTF">2023-10-30T11:18:00Z</dcterms:modified>
</cp:coreProperties>
</file>